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4"/>
  </p:notesMasterIdLst>
  <p:handoutMasterIdLst>
    <p:handoutMasterId r:id="rId115"/>
  </p:handoutMasterIdLst>
  <p:sldIdLst>
    <p:sldId id="271" r:id="rId2"/>
    <p:sldId id="287" r:id="rId3"/>
    <p:sldId id="288" r:id="rId4"/>
    <p:sldId id="294" r:id="rId5"/>
    <p:sldId id="273" r:id="rId6"/>
    <p:sldId id="274" r:id="rId7"/>
    <p:sldId id="368" r:id="rId8"/>
    <p:sldId id="290" r:id="rId9"/>
    <p:sldId id="291" r:id="rId10"/>
    <p:sldId id="296" r:id="rId11"/>
    <p:sldId id="373" r:id="rId12"/>
    <p:sldId id="369" r:id="rId13"/>
    <p:sldId id="297" r:id="rId14"/>
    <p:sldId id="372" r:id="rId15"/>
    <p:sldId id="298" r:id="rId16"/>
    <p:sldId id="374" r:id="rId17"/>
    <p:sldId id="381" r:id="rId18"/>
    <p:sldId id="382" r:id="rId19"/>
    <p:sldId id="383" r:id="rId20"/>
    <p:sldId id="384" r:id="rId21"/>
    <p:sldId id="385" r:id="rId22"/>
    <p:sldId id="302" r:id="rId23"/>
    <p:sldId id="386" r:id="rId24"/>
    <p:sldId id="378" r:id="rId25"/>
    <p:sldId id="304" r:id="rId26"/>
    <p:sldId id="306" r:id="rId27"/>
    <p:sldId id="305" r:id="rId28"/>
    <p:sldId id="308" r:id="rId29"/>
    <p:sldId id="309" r:id="rId30"/>
    <p:sldId id="310" r:id="rId31"/>
    <p:sldId id="394" r:id="rId32"/>
    <p:sldId id="275" r:id="rId33"/>
    <p:sldId id="389" r:id="rId34"/>
    <p:sldId id="390" r:id="rId35"/>
    <p:sldId id="391" r:id="rId36"/>
    <p:sldId id="301" r:id="rId37"/>
    <p:sldId id="387" r:id="rId38"/>
    <p:sldId id="404" r:id="rId39"/>
    <p:sldId id="311" r:id="rId40"/>
    <p:sldId id="312" r:id="rId41"/>
    <p:sldId id="313" r:id="rId42"/>
    <p:sldId id="314" r:id="rId43"/>
    <p:sldId id="316" r:id="rId44"/>
    <p:sldId id="315" r:id="rId45"/>
    <p:sldId id="318" r:id="rId46"/>
    <p:sldId id="317" r:id="rId47"/>
    <p:sldId id="320" r:id="rId48"/>
    <p:sldId id="286" r:id="rId49"/>
    <p:sldId id="321" r:id="rId50"/>
    <p:sldId id="322" r:id="rId51"/>
    <p:sldId id="323" r:id="rId52"/>
    <p:sldId id="324" r:id="rId53"/>
    <p:sldId id="325" r:id="rId54"/>
    <p:sldId id="328" r:id="rId55"/>
    <p:sldId id="327" r:id="rId56"/>
    <p:sldId id="409" r:id="rId57"/>
    <p:sldId id="326" r:id="rId58"/>
    <p:sldId id="330" r:id="rId59"/>
    <p:sldId id="329" r:id="rId60"/>
    <p:sldId id="410" r:id="rId61"/>
    <p:sldId id="333" r:id="rId62"/>
    <p:sldId id="331" r:id="rId63"/>
    <p:sldId id="332" r:id="rId64"/>
    <p:sldId id="334" r:id="rId65"/>
    <p:sldId id="335" r:id="rId66"/>
    <p:sldId id="336" r:id="rId67"/>
    <p:sldId id="292" r:id="rId68"/>
    <p:sldId id="337" r:id="rId69"/>
    <p:sldId id="338" r:id="rId70"/>
    <p:sldId id="342" r:id="rId71"/>
    <p:sldId id="339" r:id="rId72"/>
    <p:sldId id="340" r:id="rId73"/>
    <p:sldId id="277" r:id="rId74"/>
    <p:sldId id="343" r:id="rId75"/>
    <p:sldId id="276" r:id="rId76"/>
    <p:sldId id="344" r:id="rId77"/>
    <p:sldId id="392" r:id="rId78"/>
    <p:sldId id="281" r:id="rId79"/>
    <p:sldId id="278" r:id="rId80"/>
    <p:sldId id="280" r:id="rId81"/>
    <p:sldId id="279" r:id="rId82"/>
    <p:sldId id="282" r:id="rId83"/>
    <p:sldId id="283" r:id="rId84"/>
    <p:sldId id="284" r:id="rId85"/>
    <p:sldId id="399" r:id="rId86"/>
    <p:sldId id="400" r:id="rId87"/>
    <p:sldId id="405" r:id="rId88"/>
    <p:sldId id="407" r:id="rId89"/>
    <p:sldId id="406" r:id="rId90"/>
    <p:sldId id="285" r:id="rId91"/>
    <p:sldId id="345" r:id="rId92"/>
    <p:sldId id="364" r:id="rId93"/>
    <p:sldId id="402" r:id="rId94"/>
    <p:sldId id="403" r:id="rId95"/>
    <p:sldId id="346" r:id="rId96"/>
    <p:sldId id="347" r:id="rId97"/>
    <p:sldId id="348" r:id="rId98"/>
    <p:sldId id="401" r:id="rId99"/>
    <p:sldId id="349" r:id="rId100"/>
    <p:sldId id="350" r:id="rId101"/>
    <p:sldId id="357" r:id="rId102"/>
    <p:sldId id="408" r:id="rId103"/>
    <p:sldId id="352" r:id="rId104"/>
    <p:sldId id="353" r:id="rId105"/>
    <p:sldId id="355" r:id="rId106"/>
    <p:sldId id="356" r:id="rId107"/>
    <p:sldId id="358" r:id="rId108"/>
    <p:sldId id="359" r:id="rId109"/>
    <p:sldId id="360" r:id="rId110"/>
    <p:sldId id="361" r:id="rId111"/>
    <p:sldId id="362" r:id="rId112"/>
    <p:sldId id="363" r:id="rId113"/>
  </p:sldIdLst>
  <p:sldSz cx="9144000" cy="5143500" type="screen16x9"/>
  <p:notesSz cx="6858000" cy="9144000"/>
  <p:custDataLst>
    <p:tags r:id="rId1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Verdana" charset="0"/>
        <a:ea typeface="ヒラギノ角ゴ Pro W3" charset="0"/>
        <a:cs typeface="ヒラギノ角ゴ Pro W3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6600"/>
    <a:srgbClr val="996633"/>
    <a:srgbClr val="993300"/>
    <a:srgbClr val="FFCC99"/>
    <a:srgbClr val="CC9900"/>
    <a:srgbClr val="FFCC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0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E677AC1-6896-8247-AA56-FC27C0FD4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67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CB8C4C1C-06D4-2C49-9F49-CD2E4D9D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88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80" charset="-128"/>
        <a:cs typeface="ヒラギノ角ゴ Pro W3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C4C1C-06D4-2C49-9F49-CD2E4D9D839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DC16_ppt_front_16-9_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304800" y="1276350"/>
            <a:ext cx="64770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52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C16_ppt_back_16-9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400">
          <a:solidFill>
            <a:srgbClr val="000000"/>
          </a:solidFill>
          <a:latin typeface="+mn-lt"/>
          <a:ea typeface="ヒラギノ角ゴ Pro W3" pitchFamily="45" charset="-128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 sz="2000">
          <a:solidFill>
            <a:srgbClr val="000000"/>
          </a:solidFill>
          <a:latin typeface="+mn-lt"/>
          <a:ea typeface="ヒラギノ角ゴ Pro W3" pitchFamily="45" charset="-128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0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228600" y="1276350"/>
            <a:ext cx="60198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3200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Indie DevOps and </a:t>
            </a:r>
            <a:r>
              <a:rPr lang="en-US" sz="3200" dirty="0" smtClean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Analytics</a:t>
            </a:r>
            <a:r>
              <a:rPr lang="en-US" dirty="0" smtClean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dirty="0" smtClean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i="1" dirty="0" smtClean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Building </a:t>
            </a:r>
            <a:r>
              <a:rPr lang="en-US" sz="2400" i="1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big games with tiny teams.</a:t>
            </a:r>
            <a:br>
              <a:rPr lang="en-US" sz="2400" i="1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b="1" dirty="0" smtClean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John Bergman</a:t>
            </a:r>
            <a:r>
              <a:rPr lang="en-US" sz="2400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/>
            </a:r>
            <a:br>
              <a:rPr lang="en-US" sz="2400" dirty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</a:br>
            <a:r>
              <a:rPr lang="en-US" sz="2400" dirty="0" smtClean="0">
                <a:solidFill>
                  <a:srgbClr val="F2F2F2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Founder, CEO – Guild Software</a:t>
            </a:r>
            <a:endParaRPr lang="en-US" sz="2400" dirty="0">
              <a:solidFill>
                <a:srgbClr val="F2F2F2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ebsite-hosting.name/wp-content/plugins/admin-hosting/icon/baie_ser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894854"/>
            <a:ext cx="4799056" cy="359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200400" y="1319585"/>
            <a:ext cx="5410200" cy="2590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i="1" dirty="0" smtClean="0"/>
              <a:t>Server Infrastructure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4423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Monitoring / Alarm Solutions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i="1" dirty="0"/>
              <a:t>Cabot</a:t>
            </a:r>
            <a:r>
              <a:rPr lang="en-US" sz="2400" dirty="0"/>
              <a:t> provides means of triggering by delta, etc</a:t>
            </a:r>
            <a:r>
              <a:rPr lang="en-US" sz="2400" dirty="0" smtClean="0"/>
              <a:t>.</a:t>
            </a:r>
          </a:p>
          <a:p>
            <a:r>
              <a:rPr lang="en-US" sz="2400" b="1" i="1" dirty="0"/>
              <a:t>graphite-beacon:</a:t>
            </a:r>
            <a:r>
              <a:rPr lang="en-US" sz="2400" dirty="0"/>
              <a:t> simple python script for alerts by data </a:t>
            </a:r>
            <a:r>
              <a:rPr lang="en-US" sz="2400" dirty="0" smtClean="0"/>
              <a:t>queries into carbon.</a:t>
            </a:r>
          </a:p>
          <a:p>
            <a:r>
              <a:rPr lang="en-US" sz="2400" b="1" i="1" dirty="0" smtClean="0"/>
              <a:t>Possible:</a:t>
            </a:r>
            <a:r>
              <a:rPr lang="en-US" sz="2400" dirty="0" smtClean="0"/>
              <a:t> Skyline </a:t>
            </a:r>
            <a:r>
              <a:rPr lang="en-US" sz="2400" i="1" dirty="0" smtClean="0"/>
              <a:t>(Etsy)</a:t>
            </a:r>
            <a:r>
              <a:rPr lang="en-US" sz="2400" dirty="0" smtClean="0"/>
              <a:t>, </a:t>
            </a:r>
            <a:r>
              <a:rPr lang="en-US" sz="2400" dirty="0" err="1" smtClean="0"/>
              <a:t>AnomalyDetection</a:t>
            </a:r>
            <a:r>
              <a:rPr lang="en-US" sz="2400" dirty="0" smtClean="0"/>
              <a:t> </a:t>
            </a:r>
            <a:r>
              <a:rPr lang="en-US" sz="2400" i="1" dirty="0" smtClean="0"/>
              <a:t>(Twitter)</a:t>
            </a:r>
            <a:r>
              <a:rPr lang="en-US" sz="2400" dirty="0" smtClean="0"/>
              <a:t>, </a:t>
            </a:r>
            <a:r>
              <a:rPr lang="en-US" sz="2400" dirty="0" err="1" smtClean="0"/>
              <a:t>Anomalizer</a:t>
            </a:r>
            <a:r>
              <a:rPr lang="en-US" sz="2400" dirty="0" smtClean="0"/>
              <a:t>, modified </a:t>
            </a:r>
            <a:r>
              <a:rPr lang="en-US" sz="2400" dirty="0" err="1" smtClean="0"/>
              <a:t>Monit</a:t>
            </a:r>
            <a:r>
              <a:rPr lang="en-US" sz="2400" dirty="0" smtClean="0"/>
              <a:t>, etc.</a:t>
            </a:r>
          </a:p>
          <a:p>
            <a:r>
              <a:rPr lang="en-US" sz="2400" dirty="0" smtClean="0"/>
              <a:t>Fire off email, or hit an SMS gateway,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214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Recording Client Metrics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 smtClean="0"/>
              <a:t>Graphite can be used end-to-end</a:t>
            </a:r>
            <a:r>
              <a:rPr lang="en-US" sz="2400" dirty="0" smtClean="0"/>
              <a:t>, receiving any data from clients just as easily (scale challenges apply).</a:t>
            </a:r>
          </a:p>
          <a:p>
            <a:r>
              <a:rPr lang="en-US" sz="2400" b="1" dirty="0" smtClean="0"/>
              <a:t>Client performance metrics</a:t>
            </a:r>
            <a:r>
              <a:rPr lang="en-US" sz="2400" dirty="0" smtClean="0"/>
              <a:t> are useful: Time from App-start to “Fun”. What takes the most time?</a:t>
            </a:r>
          </a:p>
          <a:p>
            <a:pPr lvl="1"/>
            <a:r>
              <a:rPr lang="en-US" sz="2000" dirty="0" smtClean="0"/>
              <a:t>Stacked graph of startup, DNS resolution, patch processing, texture loading, etc.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Scaling with </a:t>
            </a:r>
            <a:r>
              <a:rPr lang="en-US" b="1" i="1" dirty="0" smtClean="0"/>
              <a:t>Carbon Relay</a:t>
            </a:r>
            <a:endParaRPr lang="en-US" b="1" i="1" dirty="0"/>
          </a:p>
        </p:txBody>
      </p:sp>
      <p:pic>
        <p:nvPicPr>
          <p:cNvPr id="1026" name="Picture 2" descr="C:\Users\inc\Documents\carbon.rel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047750"/>
            <a:ext cx="6781800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3476625"/>
            <a:ext cx="4114800" cy="1295400"/>
          </a:xfrm>
        </p:spPr>
        <p:txBody>
          <a:bodyPr/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Aggregates Connections</a:t>
            </a:r>
          </a:p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Buffers to RAM or Disk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Carbon-Relay Alternatives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i="1" dirty="0" err="1"/>
              <a:t>BackStop</a:t>
            </a:r>
            <a:r>
              <a:rPr lang="en-US" sz="2400" b="1" i="1" dirty="0"/>
              <a:t>:</a:t>
            </a:r>
            <a:r>
              <a:rPr lang="en-US" sz="2400" dirty="0"/>
              <a:t> Relays from JSON via HTTP POST to Carbon</a:t>
            </a:r>
            <a:r>
              <a:rPr lang="en-US" sz="2400" dirty="0" smtClean="0"/>
              <a:t>.</a:t>
            </a:r>
          </a:p>
          <a:p>
            <a:r>
              <a:rPr lang="en-US" sz="2400" b="1" i="1" dirty="0"/>
              <a:t>Carbon-c-relay:</a:t>
            </a:r>
            <a:r>
              <a:rPr lang="en-US" sz="2400" dirty="0"/>
              <a:t> Compiled C, fast with back-end failover</a:t>
            </a:r>
            <a:r>
              <a:rPr lang="en-US" sz="2400" dirty="0" smtClean="0"/>
              <a:t>.</a:t>
            </a:r>
          </a:p>
          <a:p>
            <a:r>
              <a:rPr lang="en-US" sz="2400" b="1" i="1" dirty="0"/>
              <a:t>Carbon-relay-ng:</a:t>
            </a:r>
            <a:r>
              <a:rPr lang="en-US" sz="2400" dirty="0"/>
              <a:t> Compiled C, upwards of a million metrics / second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And still more..</a:t>
            </a:r>
          </a:p>
        </p:txBody>
      </p:sp>
    </p:spTree>
    <p:extLst>
      <p:ext uri="{BB962C8B-B14F-4D97-AF65-F5344CB8AC3E}">
        <p14:creationId xmlns:p14="http://schemas.microsoft.com/office/powerpoint/2010/main" val="4530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 Data Tailing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i="1" dirty="0"/>
              <a:t>Syslog-ng</a:t>
            </a:r>
            <a:r>
              <a:rPr lang="en-US" sz="2400" dirty="0"/>
              <a:t>, </a:t>
            </a:r>
            <a:r>
              <a:rPr lang="en-US" sz="2400" b="1" i="1" dirty="0" err="1"/>
              <a:t>Logster</a:t>
            </a:r>
            <a:r>
              <a:rPr lang="en-US" sz="2400" dirty="0"/>
              <a:t>, </a:t>
            </a:r>
            <a:r>
              <a:rPr lang="en-US" sz="2400" b="1" i="1" dirty="0" err="1"/>
              <a:t>CollectD</a:t>
            </a:r>
            <a:r>
              <a:rPr lang="en-US" sz="2400" dirty="0"/>
              <a:t> all have integrated Graphite/Carbon support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Tail logs, automatically return metric data that appears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Add new "metrics" with </a:t>
            </a:r>
            <a:r>
              <a:rPr lang="en-US" sz="2400" dirty="0" smtClean="0"/>
              <a:t>an additional </a:t>
            </a:r>
            <a:r>
              <a:rPr lang="en-US" sz="2400" dirty="0"/>
              <a:t>log-tail/regex.</a:t>
            </a:r>
          </a:p>
        </p:txBody>
      </p:sp>
    </p:spTree>
    <p:extLst>
      <p:ext uri="{BB962C8B-B14F-4D97-AF65-F5344CB8AC3E}">
        <p14:creationId xmlns:p14="http://schemas.microsoft.com/office/powerpoint/2010/main" val="7059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More Complex Options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/>
              <a:t>MANY ways to do things:</a:t>
            </a:r>
            <a:r>
              <a:rPr lang="en-US" sz="2400" dirty="0"/>
              <a:t> </a:t>
            </a:r>
            <a:r>
              <a:rPr lang="en-US" sz="2400" i="1" dirty="0"/>
              <a:t>Uber</a:t>
            </a:r>
            <a:r>
              <a:rPr lang="en-US" sz="2400" dirty="0"/>
              <a:t> vs </a:t>
            </a:r>
            <a:r>
              <a:rPr lang="en-US" sz="2400" i="1" dirty="0"/>
              <a:t>Etsy</a:t>
            </a:r>
            <a:r>
              <a:rPr lang="en-US" sz="2400" dirty="0"/>
              <a:t> vs </a:t>
            </a:r>
            <a:r>
              <a:rPr lang="en-US" sz="2400" i="1" dirty="0"/>
              <a:t>Instagram</a:t>
            </a:r>
            <a:r>
              <a:rPr lang="en-US" sz="2400" dirty="0"/>
              <a:t>, etc</a:t>
            </a:r>
            <a:r>
              <a:rPr lang="en-US" sz="2400" dirty="0" smtClean="0"/>
              <a:t>.</a:t>
            </a:r>
          </a:p>
          <a:p>
            <a:r>
              <a:rPr lang="en-US" sz="2400" b="1" i="1" dirty="0" err="1"/>
              <a:t>Statsd</a:t>
            </a:r>
            <a:r>
              <a:rPr lang="en-US" sz="2400" dirty="0"/>
              <a:t> solutions can send data to Databases, other than Carbon</a:t>
            </a:r>
            <a:r>
              <a:rPr lang="en-US" sz="2400" dirty="0" smtClean="0"/>
              <a:t>.</a:t>
            </a:r>
          </a:p>
          <a:p>
            <a:r>
              <a:rPr lang="en-US" sz="2400" b="1" i="1" dirty="0" smtClean="0"/>
              <a:t>Ganglia</a:t>
            </a:r>
            <a:r>
              <a:rPr lang="en-US" sz="2400" dirty="0"/>
              <a:t>, </a:t>
            </a:r>
            <a:r>
              <a:rPr lang="en-US" sz="2400" b="1" i="1" dirty="0" err="1"/>
              <a:t>ElasticSearch</a:t>
            </a:r>
            <a:r>
              <a:rPr lang="en-US" sz="2400" dirty="0"/>
              <a:t>, other solutions </a:t>
            </a:r>
            <a:r>
              <a:rPr lang="en-US" sz="2400" dirty="0" smtClean="0"/>
              <a:t>can wire in to augment Graphite, log aggregation, data-diving.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7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We Do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"Server/OS" metrics reported independently by </a:t>
            </a:r>
            <a:r>
              <a:rPr lang="en-US" sz="2400" dirty="0" err="1"/>
              <a:t>CollectD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"Game" metrics aggregated and reported by </a:t>
            </a:r>
            <a:r>
              <a:rPr lang="en-US" sz="2400" dirty="0" err="1"/>
              <a:t>Erlang</a:t>
            </a:r>
            <a:r>
              <a:rPr lang="en-US" sz="2400" dirty="0"/>
              <a:t> </a:t>
            </a:r>
            <a:r>
              <a:rPr lang="en-US" sz="2400" dirty="0" smtClean="0"/>
              <a:t>subsystem (“</a:t>
            </a:r>
            <a:r>
              <a:rPr lang="en-US" sz="2400" dirty="0" err="1" smtClean="0"/>
              <a:t>estatsd</a:t>
            </a:r>
            <a:r>
              <a:rPr lang="en-US" sz="2400" dirty="0" smtClean="0"/>
              <a:t>”).</a:t>
            </a:r>
          </a:p>
          <a:p>
            <a:r>
              <a:rPr lang="en-US" sz="2400" dirty="0"/>
              <a:t>All fire metrics into carbon-relay for each DC, </a:t>
            </a:r>
            <a:r>
              <a:rPr lang="en-US" sz="2400" dirty="0" smtClean="0"/>
              <a:t>pickled/aggregated back </a:t>
            </a:r>
            <a:r>
              <a:rPr lang="en-US" sz="2400" dirty="0"/>
              <a:t>to core </a:t>
            </a:r>
            <a:r>
              <a:rPr lang="en-US" sz="2400" dirty="0" smtClean="0"/>
              <a:t>metric server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362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i="1" dirty="0" smtClean="0"/>
              <a:t>Conclusion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13764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Game Server </a:t>
            </a:r>
            <a:r>
              <a:rPr lang="en-US" b="1" i="1" dirty="0" smtClean="0"/>
              <a:t>Performance</a:t>
            </a:r>
            <a:r>
              <a:rPr lang="en-US" b="1" dirty="0" smtClean="0"/>
              <a:t> drives scalability and costs.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39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Automate control of your clusters, at any elastic scale.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91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l8.picdn.net/shutterstock/videos/839971/thumb/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9144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Indie Server Scale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Many F2P games require huge player bases to be financially successful.</a:t>
            </a:r>
          </a:p>
          <a:p>
            <a:endParaRPr lang="en-US" sz="2400" dirty="0" smtClean="0"/>
          </a:p>
          <a:p>
            <a:r>
              <a:rPr lang="en-US" sz="2400" dirty="0" smtClean="0"/>
              <a:t>Huge player bases are a scalability problem.</a:t>
            </a:r>
          </a:p>
          <a:p>
            <a:endParaRPr lang="en-US" sz="2400" dirty="0"/>
          </a:p>
          <a:p>
            <a:r>
              <a:rPr lang="en-US" sz="2400" dirty="0" smtClean="0"/>
              <a:t>“Feature” transient loads can be large: 1 million new users per week.</a:t>
            </a:r>
          </a:p>
        </p:txBody>
      </p:sp>
    </p:spTree>
    <p:extLst>
      <p:ext uri="{BB962C8B-B14F-4D97-AF65-F5344CB8AC3E}">
        <p14:creationId xmlns:p14="http://schemas.microsoft.com/office/powerpoint/2010/main" val="15160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Server Update and Revert/Rollback should be simple, foolproof, free of dependency issues.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23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Measure, Monitor and Alarm Everything!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Awareness of recent history shines a spotlight on problems, saving huge debugging time, and downtime.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I will attempt to answer questions, and may just ramble aimlessly.</a:t>
            </a:r>
          </a:p>
          <a:p>
            <a:endParaRPr lang="en-US" sz="2400" dirty="0"/>
          </a:p>
          <a:p>
            <a:r>
              <a:rPr lang="en-US" sz="2400" dirty="0" smtClean="0"/>
              <a:t>Contact me, for electronic rambling!</a:t>
            </a:r>
          </a:p>
          <a:p>
            <a:pPr marL="0" indent="0" algn="ctr">
              <a:buNone/>
            </a:pPr>
            <a:r>
              <a:rPr lang="en-US" i="1" dirty="0" smtClean="0"/>
              <a:t>john@guildsoftware.com</a:t>
            </a:r>
            <a:endParaRPr lang="en-US" i="1" dirty="0"/>
          </a:p>
        </p:txBody>
      </p:sp>
      <p:pic>
        <p:nvPicPr>
          <p:cNvPr id="13314" name="Picture 2" descr="C:\Users\Inc\Desktop\Work\gdc_talk\guild.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29" y="4095750"/>
            <a:ext cx="2844800" cy="82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9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 of Reduced Server Costs: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Minimize</a:t>
            </a:r>
            <a:r>
              <a:rPr lang="en-US" sz="2400" dirty="0" smtClean="0"/>
              <a:t> your per-node footprint (RAM, Disk, CPU cores).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Building </a:t>
            </a:r>
            <a:r>
              <a:rPr lang="en-US" sz="2400" b="1" i="1" dirty="0" smtClean="0"/>
              <a:t>fault-tolerance</a:t>
            </a:r>
            <a:r>
              <a:rPr lang="en-US" sz="2400" b="1" dirty="0" smtClean="0"/>
              <a:t> </a:t>
            </a:r>
            <a:r>
              <a:rPr lang="en-US" sz="2400" dirty="0" smtClean="0"/>
              <a:t>into your app architecture allows cheaper infrastructure.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Faster</a:t>
            </a:r>
            <a:r>
              <a:rPr lang="en-US" sz="2400" dirty="0"/>
              <a:t> </a:t>
            </a:r>
            <a:r>
              <a:rPr lang="en-US" sz="2400" i="1" dirty="0"/>
              <a:t>server code</a:t>
            </a:r>
            <a:r>
              <a:rPr lang="en-US" sz="2400" dirty="0"/>
              <a:t> means more capacity per node.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77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an Optimization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 smtClean="0"/>
              <a:t>Plan</a:t>
            </a:r>
            <a:r>
              <a:rPr lang="en-US" sz="2400" dirty="0" smtClean="0"/>
              <a:t> for compiled libs, JITs, something..?</a:t>
            </a:r>
          </a:p>
          <a:p>
            <a:endParaRPr lang="en-US" sz="2400" dirty="0"/>
          </a:p>
          <a:p>
            <a:r>
              <a:rPr lang="en-US" sz="2400" dirty="0"/>
              <a:t>Keep in mind, C++ is ~600x faster than Ruby.</a:t>
            </a:r>
          </a:p>
          <a:p>
            <a:pPr lvl="1"/>
            <a:r>
              <a:rPr lang="en-US" sz="2000" dirty="0"/>
              <a:t>See </a:t>
            </a:r>
            <a:r>
              <a:rPr lang="en-US" sz="2000" i="1" dirty="0"/>
              <a:t>“Computer Language Benchmarks Game</a:t>
            </a:r>
            <a:r>
              <a:rPr lang="en-US" sz="2000" i="1" dirty="0" smtClean="0"/>
              <a:t>”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Capacity test for rough ideas of scalability.</a:t>
            </a:r>
          </a:p>
        </p:txBody>
      </p:sp>
    </p:spTree>
    <p:extLst>
      <p:ext uri="{BB962C8B-B14F-4D97-AF65-F5344CB8AC3E}">
        <p14:creationId xmlns:p14="http://schemas.microsoft.com/office/powerpoint/2010/main" val="10235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Server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32bit vs 64bit OS with VO: 40% ram savings, 10% CPU hit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FYI: Garbage Collecting VMs can blow up on long runtimes.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Matters!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4495800" cy="2743200"/>
          </a:xfrm>
        </p:spPr>
        <p:txBody>
          <a:bodyPr/>
          <a:lstStyle/>
          <a:p>
            <a:r>
              <a:rPr lang="en-US" dirty="0" smtClean="0"/>
              <a:t>Heavy lifting, rapid allocations in C++</a:t>
            </a:r>
          </a:p>
          <a:p>
            <a:r>
              <a:rPr lang="en-US" dirty="0" smtClean="0"/>
              <a:t>Lighter “Gameplay” in </a:t>
            </a:r>
            <a:r>
              <a:rPr lang="en-US" dirty="0" err="1" smtClean="0"/>
              <a:t>Lua</a:t>
            </a:r>
            <a:r>
              <a:rPr lang="en-US" dirty="0" smtClean="0"/>
              <a:t>, or </a:t>
            </a:r>
            <a:r>
              <a:rPr lang="en-US" dirty="0" err="1" smtClean="0"/>
              <a:t>Erlang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Erlang</a:t>
            </a:r>
            <a:r>
              <a:rPr lang="en-US" dirty="0" smtClean="0"/>
              <a:t> is hosted separately.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57350"/>
            <a:ext cx="3809524" cy="27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playbuzz.com/cdn/3146e6bf-5e18-4bdb-8cfa-241576743b39/87d12e40-33c5-4527-8c44-add6e8c5ed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89626"/>
            <a:ext cx="6934200" cy="327072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The Cloud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58106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fortunedotcom.files.wordpress.com/2015/03/untitled-16.jpg?quality=80&amp;w=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52550"/>
            <a:ext cx="6248400" cy="360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smtClean="0"/>
              <a:t>Cloud Competition is Intense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1890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Type I</a:t>
            </a:r>
            <a:r>
              <a:rPr lang="en-US" b="1" dirty="0" smtClean="0"/>
              <a:t> </a:t>
            </a:r>
            <a:r>
              <a:rPr lang="en-US" dirty="0" smtClean="0"/>
              <a:t>-</a:t>
            </a:r>
            <a:r>
              <a:rPr lang="en-US" b="1" dirty="0" smtClean="0"/>
              <a:t> </a:t>
            </a:r>
            <a:r>
              <a:rPr lang="en-US" dirty="0" smtClean="0"/>
              <a:t>Largest Infrastructure</a:t>
            </a:r>
            <a:endParaRPr lang="en-US" dirty="0"/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5" y="1611559"/>
            <a:ext cx="3584300" cy="143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93027"/>
            <a:ext cx="3243611" cy="227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mesosphere.com/wp-content/themes/mesosphere/library/images/views/modals/modal-prompt-product-cloud/modal-prompt-product-cloud-platform-az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7" y="26479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27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www.airsweb.com/media/16149/Rackspac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904" y="1095495"/>
            <a:ext cx="5069685" cy="138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Type II</a:t>
            </a:r>
            <a:r>
              <a:rPr lang="en-US" dirty="0" smtClean="0"/>
              <a:t> – Enterprise Focus</a:t>
            </a:r>
            <a:endParaRPr lang="en-US" dirty="0"/>
          </a:p>
        </p:txBody>
      </p:sp>
      <p:pic>
        <p:nvPicPr>
          <p:cNvPr id="7170" name="Picture 2" descr="https://www.ibm.com/developerworks/community/blogs/DoMoreWithTXSeries/resource/BLOGS_UPLOADED_IMAGES/Softlay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3" y="917547"/>
            <a:ext cx="3859911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.wikimedia.org/wikipedia/commons/e/e2/Servercentral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724150"/>
            <a:ext cx="4949825" cy="84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cumulogic.com/wp-content/uploads/2013/02/HPcloud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33750"/>
            <a:ext cx="2895600" cy="100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upload.wikimedia.org/wikipedia/commons/9/96/Joyent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90950"/>
            <a:ext cx="3276600" cy="8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7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Used to build Big ISP Networks, Services.</a:t>
            </a:r>
          </a:p>
          <a:p>
            <a:endParaRPr lang="en-US" dirty="0" smtClean="0"/>
          </a:p>
          <a:p>
            <a:r>
              <a:rPr lang="en-US" dirty="0" smtClean="0"/>
              <a:t>Started </a:t>
            </a:r>
            <a:r>
              <a:rPr lang="en-US" i="1" dirty="0" smtClean="0"/>
              <a:t>Guild Software</a:t>
            </a:r>
            <a:r>
              <a:rPr lang="en-US" dirty="0" smtClean="0"/>
              <a:t> circa 1998.</a:t>
            </a:r>
          </a:p>
          <a:p>
            <a:endParaRPr lang="en-US" dirty="0" smtClean="0"/>
          </a:p>
          <a:p>
            <a:r>
              <a:rPr lang="en-US" dirty="0" smtClean="0"/>
              <a:t>Personally implemented most of the services I’m discussing today.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7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Type III</a:t>
            </a:r>
            <a:r>
              <a:rPr lang="en-US" dirty="0" smtClean="0"/>
              <a:t> – Public and Dev focus</a:t>
            </a:r>
            <a:endParaRPr lang="en-US" dirty="0"/>
          </a:p>
        </p:txBody>
      </p:sp>
      <p:pic>
        <p:nvPicPr>
          <p:cNvPr id="8194" name="Picture 2" descr="http://formyedu.com/wp-content/uploads/2015/06/digitaloce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1" y="1399719"/>
            <a:ext cx="5443459" cy="85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www.linode.com/media/images/logos/standard/light/linode-logo_standard_light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84570"/>
            <a:ext cx="3733800" cy="14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ww.webmasterforum.ws/wp-content/uploads/2015/04/vultr-re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606" y="2550980"/>
            <a:ext cx="3893489" cy="8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Inc\Desktop\ramnode-logo-n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30" y="4010648"/>
            <a:ext cx="3050644" cy="76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http://webhostingnews.in/gallery/tradeleads_3AtlanticNet-Logo-Transparenc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10" y="2572325"/>
            <a:ext cx="3002408" cy="14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https://clouda-assets.s3.amazonaws.com/upload/54d0df07d287c266052be5ba.png?14229747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99719"/>
            <a:ext cx="2191428" cy="103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Type IV</a:t>
            </a:r>
            <a:r>
              <a:rPr lang="en-US" dirty="0" smtClean="0"/>
              <a:t> – Mystery VPS Providers </a:t>
            </a:r>
            <a:r>
              <a:rPr lang="en-US" sz="2800" i="1" dirty="0" smtClean="0"/>
              <a:t>(Riskier, but can sometimes be decent).</a:t>
            </a: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9222" name="Picture 6" descr="C:\Users\Inc\Desktop\time4vps.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266950"/>
            <a:ext cx="3962400" cy="9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ost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HostU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8" name="Picture 12" descr="C:\Users\Inc\Desktop\host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37" y="2830741"/>
            <a:ext cx="4017099" cy="95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hosthatch.com/assets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7" y="3787015"/>
            <a:ext cx="358330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TANSTAAFL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Type I has great features.</a:t>
            </a:r>
            <a:r>
              <a:rPr lang="en-US" dirty="0" smtClean="0"/>
              <a:t> Amazon </a:t>
            </a:r>
            <a:r>
              <a:rPr lang="en-US" dirty="0" err="1" smtClean="0"/>
              <a:t>DynamoDB</a:t>
            </a:r>
            <a:r>
              <a:rPr lang="en-US" dirty="0" smtClean="0"/>
              <a:t>, Route53, </a:t>
            </a:r>
            <a:r>
              <a:rPr lang="en-US" dirty="0" err="1" smtClean="0"/>
              <a:t>ElastiCache</a:t>
            </a:r>
            <a:r>
              <a:rPr lang="en-US" dirty="0" smtClean="0"/>
              <a:t>, etc.</a:t>
            </a:r>
          </a:p>
          <a:p>
            <a:r>
              <a:rPr lang="en-US" b="1" dirty="0" smtClean="0"/>
              <a:t>Type II has more Managed options</a:t>
            </a:r>
            <a:r>
              <a:rPr lang="en-US" dirty="0"/>
              <a:t> </a:t>
            </a:r>
            <a:r>
              <a:rPr lang="en-US" dirty="0" smtClean="0"/>
              <a:t>for services.</a:t>
            </a:r>
          </a:p>
          <a:p>
            <a:r>
              <a:rPr lang="en-US" b="1" dirty="0" smtClean="0"/>
              <a:t>Type III is inexpensive</a:t>
            </a:r>
            <a:r>
              <a:rPr lang="en-US" dirty="0" smtClean="0"/>
              <a:t>, but more DIY oriented.</a:t>
            </a:r>
          </a:p>
        </p:txBody>
      </p:sp>
    </p:spTree>
    <p:extLst>
      <p:ext uri="{BB962C8B-B14F-4D97-AF65-F5344CB8AC3E}">
        <p14:creationId xmlns:p14="http://schemas.microsoft.com/office/powerpoint/2010/main" val="34774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DigitalOcean</a:t>
            </a:r>
            <a:r>
              <a:rPr lang="en-US" b="1" dirty="0" smtClean="0"/>
              <a:t> vs Amazon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1" dirty="0" smtClean="0"/>
              <a:t>Amazon bandwidth costs 4X more.</a:t>
            </a:r>
            <a:endParaRPr lang="en-US" b="1" i="1" dirty="0"/>
          </a:p>
          <a:p>
            <a:r>
              <a:rPr lang="en-US" dirty="0" smtClean="0"/>
              <a:t>DO disk IO is ~4X faster (average).</a:t>
            </a:r>
          </a:p>
          <a:p>
            <a:r>
              <a:rPr lang="en-US" dirty="0" smtClean="0"/>
              <a:t>Amazon CPU/IO </a:t>
            </a:r>
            <a:r>
              <a:rPr lang="en-US" i="1" dirty="0" smtClean="0"/>
              <a:t>may</a:t>
            </a:r>
            <a:r>
              <a:rPr lang="en-US" dirty="0" smtClean="0"/>
              <a:t> be more consistent.</a:t>
            </a:r>
          </a:p>
          <a:p>
            <a:r>
              <a:rPr lang="en-US" dirty="0" err="1" smtClean="0"/>
              <a:t>DigitalOcean</a:t>
            </a:r>
            <a:r>
              <a:rPr lang="en-US" dirty="0" smtClean="0"/>
              <a:t> CPUs are just as fast in small instances as in large 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990600"/>
          </a:xfrm>
        </p:spPr>
        <p:txBody>
          <a:bodyPr/>
          <a:lstStyle/>
          <a:p>
            <a:r>
              <a:rPr lang="en-US" sz="3200" b="1" dirty="0" smtClean="0"/>
              <a:t>Ten </a:t>
            </a:r>
            <a:r>
              <a:rPr lang="en-US" sz="3200" b="1" dirty="0"/>
              <a:t>N</a:t>
            </a:r>
            <a:r>
              <a:rPr lang="en-US" sz="3200" b="1" dirty="0" smtClean="0"/>
              <a:t>ode Cost </a:t>
            </a:r>
            <a:r>
              <a:rPr lang="en-US" sz="3200" b="1" dirty="0"/>
              <a:t>C</a:t>
            </a:r>
            <a:r>
              <a:rPr lang="en-US" sz="3200" b="1" dirty="0" smtClean="0"/>
              <a:t>omparison: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i="1" dirty="0" smtClean="0"/>
              <a:t>40 CPUs, ~80GB of ram, 800GB SSD, 10TB </a:t>
            </a:r>
            <a:r>
              <a:rPr lang="en-US" sz="2400" i="1" dirty="0" err="1" smtClean="0"/>
              <a:t>xfer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809750"/>
            <a:ext cx="4038600" cy="2971800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 smtClean="0"/>
              <a:t>Amazon, c4.xlarge</a:t>
            </a:r>
            <a:endParaRPr lang="en-US" sz="2400" i="1" dirty="0"/>
          </a:p>
          <a:p>
            <a:r>
              <a:rPr lang="en-US" sz="2000" dirty="0" err="1" smtClean="0"/>
              <a:t>OnDemand</a:t>
            </a:r>
            <a:r>
              <a:rPr lang="en-US" sz="2000" dirty="0" smtClean="0"/>
              <a:t>: $1500/</a:t>
            </a:r>
            <a:r>
              <a:rPr lang="en-US" sz="2000" dirty="0" err="1" smtClean="0"/>
              <a:t>mo</a:t>
            </a:r>
            <a:endParaRPr lang="en-US" sz="2000" dirty="0" smtClean="0"/>
          </a:p>
          <a:p>
            <a:r>
              <a:rPr lang="en-US" sz="2000" dirty="0" smtClean="0"/>
              <a:t>EBS 800GB SSD: $80/</a:t>
            </a:r>
            <a:r>
              <a:rPr lang="en-US" sz="2000" dirty="0" err="1" smtClean="0"/>
              <a:t>mo</a:t>
            </a:r>
            <a:endParaRPr lang="en-US" sz="2000" dirty="0" smtClean="0"/>
          </a:p>
          <a:p>
            <a:r>
              <a:rPr lang="en-US" sz="2000" dirty="0" smtClean="0"/>
              <a:t>10TB $0.09/GB: $921/</a:t>
            </a:r>
            <a:r>
              <a:rPr lang="en-US" sz="2000" dirty="0" err="1" smtClean="0"/>
              <a:t>mo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400" b="1" dirty="0" smtClean="0"/>
              <a:t>Total: $2501/</a:t>
            </a:r>
            <a:r>
              <a:rPr lang="en-US" sz="2400" b="1" dirty="0" err="1" smtClean="0"/>
              <a:t>mo</a:t>
            </a:r>
            <a:endParaRPr lang="en-US" sz="24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8200" y="1809750"/>
            <a:ext cx="4038600" cy="2971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Verdana" charset="0"/>
              <a:buChar char="●"/>
              <a:defRPr sz="2800">
                <a:solidFill>
                  <a:srgbClr val="000000"/>
                </a:solidFill>
                <a:latin typeface="+mn-lt"/>
                <a:ea typeface="ヒラギノ角ゴ Pro W3" pitchFamily="80" charset="-128"/>
                <a:cs typeface="ヒラギノ角ゴ Pro W3" pitchFamily="80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Verdana" charset="0"/>
              <a:buChar char="●"/>
              <a:defRPr sz="2400"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Verdana" charset="0"/>
              <a:buChar char="●"/>
              <a:defRPr sz="2000"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Verdana" charset="0"/>
              <a:buChar char="●"/>
              <a:defRPr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5000"/>
              <a:buFont typeface="Verdana" charset="0"/>
              <a:buChar char="●"/>
              <a:defRPr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&gt;"/>
              <a:defRPr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&gt;"/>
              <a:defRPr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&gt;"/>
              <a:defRPr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&gt;"/>
              <a:defRPr>
                <a:solidFill>
                  <a:srgbClr val="000000"/>
                </a:solidFill>
                <a:latin typeface="+mn-lt"/>
                <a:ea typeface="ヒラギノ角ゴ Pro W3" pitchFamily="45" charset="-128"/>
              </a:defRPr>
            </a:lvl9pPr>
          </a:lstStyle>
          <a:p>
            <a:pPr marL="0" indent="0">
              <a:buNone/>
            </a:pPr>
            <a:r>
              <a:rPr kumimoji="0" lang="en-US" sz="2400" i="1" kern="0" dirty="0" err="1" smtClean="0"/>
              <a:t>DigitalOcean</a:t>
            </a:r>
            <a:r>
              <a:rPr kumimoji="0" lang="en-US" sz="2400" i="1" kern="0" dirty="0" smtClean="0"/>
              <a:t>, 8GB/4cpu</a:t>
            </a:r>
          </a:p>
          <a:p>
            <a:r>
              <a:rPr kumimoji="0" lang="en-US" sz="2000" kern="0" dirty="0" err="1" smtClean="0"/>
              <a:t>OnDemand</a:t>
            </a:r>
            <a:r>
              <a:rPr kumimoji="0" lang="en-US" sz="2000" kern="0" dirty="0" smtClean="0"/>
              <a:t>: $800/</a:t>
            </a:r>
            <a:r>
              <a:rPr kumimoji="0" lang="en-US" sz="2000" kern="0" dirty="0" err="1" smtClean="0"/>
              <a:t>mo</a:t>
            </a:r>
            <a:endParaRPr kumimoji="0" lang="en-US" sz="2000" kern="0" dirty="0" smtClean="0"/>
          </a:p>
          <a:p>
            <a:r>
              <a:rPr kumimoji="0" lang="en-US" sz="2000" kern="0" dirty="0" smtClean="0"/>
              <a:t>SSD Disk: included</a:t>
            </a:r>
          </a:p>
          <a:p>
            <a:r>
              <a:rPr kumimoji="0" lang="en-US" sz="2000" kern="0" dirty="0" smtClean="0"/>
              <a:t>5TB included, +$102*</a:t>
            </a:r>
          </a:p>
          <a:p>
            <a:pPr lvl="1"/>
            <a:r>
              <a:rPr kumimoji="0" lang="en-US" sz="1600" i="1" kern="0" dirty="0" smtClean="0"/>
              <a:t>*(DO doesn’t actually charge)</a:t>
            </a:r>
          </a:p>
          <a:p>
            <a:endParaRPr kumimoji="0" lang="en-US" sz="2000" kern="0" dirty="0" smtClean="0"/>
          </a:p>
          <a:p>
            <a:r>
              <a:rPr kumimoji="0" lang="en-US" sz="2400" b="1" kern="0" dirty="0" smtClean="0"/>
              <a:t>Total: $902/</a:t>
            </a:r>
            <a:r>
              <a:rPr kumimoji="0" lang="en-US" sz="2400" b="1" kern="0" dirty="0" err="1" smtClean="0"/>
              <a:t>mo</a:t>
            </a:r>
            <a:r>
              <a:rPr kumimoji="0" lang="en-US" sz="2400" b="1" kern="0" dirty="0" smtClean="0"/>
              <a:t> </a:t>
            </a:r>
          </a:p>
          <a:p>
            <a:pPr lvl="1"/>
            <a:r>
              <a:rPr kumimoji="0" lang="en-US" sz="1600" i="1" kern="0" dirty="0" smtClean="0"/>
              <a:t>*($800 current actual)</a:t>
            </a:r>
          </a:p>
        </p:txBody>
      </p:sp>
    </p:spTree>
    <p:extLst>
      <p:ext uri="{BB962C8B-B14F-4D97-AF65-F5344CB8AC3E}">
        <p14:creationId xmlns:p14="http://schemas.microsoft.com/office/powerpoint/2010/main" val="69940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Virtualization Tradeoffs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1" dirty="0" err="1" smtClean="0"/>
              <a:t>Xen</a:t>
            </a:r>
            <a:r>
              <a:rPr lang="en-US" dirty="0" smtClean="0"/>
              <a:t> may exhibit timing instability (PLL).</a:t>
            </a:r>
          </a:p>
          <a:p>
            <a:r>
              <a:rPr lang="en-US" b="1" i="1" dirty="0" err="1" smtClean="0"/>
              <a:t>OpenVZ</a:t>
            </a:r>
            <a:r>
              <a:rPr lang="en-US" dirty="0" smtClean="0"/>
              <a:t> is Linux-only, “burstable ram” options, no kernel tweaks. Ram-efficient.</a:t>
            </a:r>
          </a:p>
          <a:p>
            <a:r>
              <a:rPr lang="en-US" b="1" i="1" dirty="0" smtClean="0"/>
              <a:t>VMWare</a:t>
            </a:r>
            <a:r>
              <a:rPr lang="en-US" dirty="0" smtClean="0"/>
              <a:t> has cool features, but can’t monitor Steal Time.</a:t>
            </a:r>
          </a:p>
          <a:p>
            <a:r>
              <a:rPr lang="en-US" b="1" i="1" dirty="0" smtClean="0"/>
              <a:t>KVM</a:t>
            </a:r>
            <a:r>
              <a:rPr lang="en-US" dirty="0" smtClean="0"/>
              <a:t> allows kernel tweaking, </a:t>
            </a:r>
            <a:r>
              <a:rPr lang="en-US" dirty="0" err="1" smtClean="0"/>
              <a:t>zRam</a:t>
            </a:r>
            <a:r>
              <a:rPr lang="en-US" dirty="0" smtClean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Providers by Hypervisor Type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Xen</a:t>
            </a:r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en-US" sz="2400" dirty="0" smtClean="0"/>
              <a:t>- AWS, </a:t>
            </a:r>
            <a:r>
              <a:rPr lang="en-US" sz="2400" dirty="0" err="1" smtClean="0"/>
              <a:t>Linode</a:t>
            </a:r>
            <a:r>
              <a:rPr lang="en-US" sz="2400" dirty="0" smtClean="0"/>
              <a:t>, </a:t>
            </a:r>
            <a:r>
              <a:rPr lang="en-US" sz="2400" dirty="0" err="1" smtClean="0"/>
              <a:t>RackSpace</a:t>
            </a:r>
            <a:r>
              <a:rPr lang="en-US" sz="2400" dirty="0" smtClean="0"/>
              <a:t>, </a:t>
            </a:r>
            <a:r>
              <a:rPr lang="en-US" sz="2400" dirty="0" err="1" smtClean="0"/>
              <a:t>SoftLayer</a:t>
            </a:r>
            <a:endParaRPr lang="en-US" sz="2400" dirty="0"/>
          </a:p>
          <a:p>
            <a:r>
              <a:rPr lang="en-US" b="1" dirty="0" smtClean="0"/>
              <a:t>KVM</a:t>
            </a:r>
            <a:r>
              <a:rPr lang="en-US" dirty="0" smtClean="0"/>
              <a:t>	  </a:t>
            </a:r>
            <a:r>
              <a:rPr lang="en-US" sz="2400" dirty="0" smtClean="0"/>
              <a:t>- Google Compute, DO, </a:t>
            </a:r>
            <a:r>
              <a:rPr lang="en-US" sz="2400" dirty="0" err="1" smtClean="0"/>
              <a:t>Vultr</a:t>
            </a:r>
            <a:r>
              <a:rPr lang="en-US" sz="2400" dirty="0" smtClean="0"/>
              <a:t>, 			     Altantic.net, </a:t>
            </a:r>
            <a:r>
              <a:rPr lang="en-US" sz="2400" dirty="0" err="1" smtClean="0"/>
              <a:t>RamNode</a:t>
            </a:r>
            <a:endParaRPr lang="en-US" sz="2400" dirty="0" smtClean="0"/>
          </a:p>
          <a:p>
            <a:r>
              <a:rPr lang="en-US" b="1" dirty="0" smtClean="0"/>
              <a:t>Hyper-V</a:t>
            </a:r>
            <a:r>
              <a:rPr lang="en-US" dirty="0" smtClean="0"/>
              <a:t> </a:t>
            </a:r>
            <a:r>
              <a:rPr lang="en-US" sz="2400" dirty="0" smtClean="0"/>
              <a:t>- Azure, </a:t>
            </a:r>
            <a:r>
              <a:rPr lang="en-US" sz="2400" dirty="0" err="1" smtClean="0"/>
              <a:t>SoftLayer</a:t>
            </a:r>
            <a:endParaRPr lang="en-US" sz="2400" dirty="0" smtClean="0"/>
          </a:p>
          <a:p>
            <a:r>
              <a:rPr lang="en-US" b="1" dirty="0" smtClean="0"/>
              <a:t>VMWare</a:t>
            </a:r>
            <a:r>
              <a:rPr lang="en-US" sz="2400" dirty="0" smtClean="0"/>
              <a:t> - </a:t>
            </a:r>
            <a:r>
              <a:rPr lang="en-US" sz="2400" dirty="0" err="1" smtClean="0"/>
              <a:t>ServerCentral</a:t>
            </a:r>
            <a:r>
              <a:rPr lang="en-US" sz="2400" dirty="0" smtClean="0"/>
              <a:t>, </a:t>
            </a:r>
            <a:r>
              <a:rPr lang="en-US" sz="2400" dirty="0" err="1" smtClean="0"/>
              <a:t>SoftLayer</a:t>
            </a:r>
            <a:r>
              <a:rPr lang="en-US" sz="2400" dirty="0" smtClean="0"/>
              <a:t>, Aruba</a:t>
            </a:r>
            <a:endParaRPr lang="en-US" sz="2400" dirty="0"/>
          </a:p>
          <a:p>
            <a:r>
              <a:rPr lang="en-US" b="1" dirty="0" err="1" smtClean="0"/>
              <a:t>OpenVZ</a:t>
            </a:r>
            <a:r>
              <a:rPr lang="en-US" dirty="0" smtClean="0"/>
              <a:t>  </a:t>
            </a:r>
            <a:r>
              <a:rPr lang="en-US" sz="2400" dirty="0" smtClean="0"/>
              <a:t>- </a:t>
            </a:r>
            <a:r>
              <a:rPr lang="en-US" sz="2400" dirty="0" err="1" smtClean="0"/>
              <a:t>RamNode</a:t>
            </a:r>
            <a:endParaRPr lang="en-US" sz="24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Monitoring </a:t>
            </a:r>
            <a:r>
              <a:rPr lang="en-US" b="1" i="1" dirty="0" smtClean="0"/>
              <a:t>“Steal”</a:t>
            </a:r>
            <a:r>
              <a:rPr lang="en-US" b="1" dirty="0" smtClean="0"/>
              <a:t>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“Steal” CPU time on KVM, OVZ, Xen</a:t>
            </a:r>
            <a:r>
              <a:rPr lang="en-US" dirty="0"/>
              <a:t>:</a:t>
            </a:r>
            <a:r>
              <a:rPr lang="en-US" dirty="0" smtClean="0"/>
              <a:t> neighbors causing processes to wait.</a:t>
            </a:r>
          </a:p>
          <a:p>
            <a:endParaRPr lang="en-US" dirty="0"/>
          </a:p>
          <a:p>
            <a:r>
              <a:rPr lang="en-US" i="1" dirty="0" smtClean="0"/>
              <a:t>Netflix 2011</a:t>
            </a:r>
            <a:r>
              <a:rPr lang="en-US" dirty="0" smtClean="0"/>
              <a:t>: Dump the node and re-create.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Small 4% CPU spike in Steal</a:t>
            </a:r>
            <a:endParaRPr lang="en-US" b="1" dirty="0"/>
          </a:p>
        </p:txBody>
      </p:sp>
      <p:pic>
        <p:nvPicPr>
          <p:cNvPr id="10242" name="Picture 2" descr="Z:\John\Work\Work\gdc.2016\steal.ti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4950"/>
            <a:ext cx="8534400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Monitoring </a:t>
            </a:r>
            <a:r>
              <a:rPr lang="en-US" b="1" i="1" dirty="0" smtClean="0"/>
              <a:t>“</a:t>
            </a:r>
            <a:r>
              <a:rPr lang="en-US" b="1" i="1" dirty="0" err="1" smtClean="0"/>
              <a:t>IOwait</a:t>
            </a:r>
            <a:r>
              <a:rPr lang="en-US" b="1" i="1" dirty="0" smtClean="0"/>
              <a:t>”</a:t>
            </a:r>
            <a:r>
              <a:rPr lang="en-US" b="1" dirty="0" smtClean="0"/>
              <a:t> Time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IOwait</a:t>
            </a:r>
            <a:r>
              <a:rPr lang="en-US" dirty="0" smtClean="0"/>
              <a:t> (all hypervisors): degree to which processes are stalled on disk IO.</a:t>
            </a:r>
          </a:p>
          <a:p>
            <a:endParaRPr lang="en-US" dirty="0" smtClean="0"/>
          </a:p>
          <a:p>
            <a:r>
              <a:rPr lang="en-US" dirty="0" smtClean="0"/>
              <a:t>May trigger from bad </a:t>
            </a:r>
            <a:r>
              <a:rPr lang="en-US" dirty="0" err="1" smtClean="0"/>
              <a:t>neigbors</a:t>
            </a:r>
            <a:r>
              <a:rPr lang="en-US" dirty="0" smtClean="0"/>
              <a:t>, backups, hypervisor bugs.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504950"/>
            <a:ext cx="1804987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6477000" cy="2743200"/>
          </a:xfrm>
        </p:spPr>
        <p:txBody>
          <a:bodyPr/>
          <a:lstStyle/>
          <a:p>
            <a:r>
              <a:rPr lang="en-US" sz="2400" i="1" dirty="0" smtClean="0"/>
              <a:t>Vendetta Online</a:t>
            </a:r>
            <a:r>
              <a:rPr lang="en-US" sz="2400" dirty="0" smtClean="0"/>
              <a:t> ships weekly updates across 5 major platforms.</a:t>
            </a:r>
          </a:p>
          <a:p>
            <a:r>
              <a:rPr lang="en-US" sz="2400" dirty="0" smtClean="0"/>
              <a:t>Yearly game-available target of 99.95%</a:t>
            </a:r>
          </a:p>
          <a:p>
            <a:r>
              <a:rPr lang="en-US" sz="2400" dirty="0" smtClean="0"/>
              <a:t>MMORPG has been online since 2002.</a:t>
            </a:r>
          </a:p>
          <a:p>
            <a:r>
              <a:rPr lang="en-US" sz="2400" dirty="0" smtClean="0"/>
              <a:t>Proprietary 3D and client/server engine.</a:t>
            </a:r>
          </a:p>
          <a:p>
            <a:r>
              <a:rPr lang="en-US" sz="2400" i="1" dirty="0" smtClean="0"/>
              <a:t>Four-person dev team.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946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IOwait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91200" y="1504950"/>
            <a:ext cx="2819400" cy="2743200"/>
          </a:xfrm>
        </p:spPr>
        <p:txBody>
          <a:bodyPr/>
          <a:lstStyle/>
          <a:p>
            <a:r>
              <a:rPr lang="en-US" sz="2000" dirty="0" smtClean="0"/>
              <a:t>Cross-cluster IO stall.</a:t>
            </a:r>
            <a:endParaRPr lang="en-US" sz="2000" dirty="0"/>
          </a:p>
          <a:p>
            <a:r>
              <a:rPr lang="en-US" sz="2000" dirty="0" smtClean="0"/>
              <a:t>Stalled game for 1.5 minutes.</a:t>
            </a:r>
            <a:endParaRPr lang="en-US" sz="2000" dirty="0"/>
          </a:p>
          <a:p>
            <a:r>
              <a:rPr lang="en-US" sz="2000" dirty="0" smtClean="0"/>
              <a:t>Resulted in game outage.</a:t>
            </a:r>
          </a:p>
          <a:p>
            <a:r>
              <a:rPr lang="en-US" sz="2000" dirty="0" smtClean="0"/>
              <a:t>Drove peak load to ~5.5.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81150"/>
            <a:ext cx="52578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IOwait</a:t>
            </a:r>
            <a:r>
              <a:rPr lang="en-US" b="1" dirty="0" smtClean="0"/>
              <a:t>: </a:t>
            </a:r>
            <a:r>
              <a:rPr lang="en-US" b="1" dirty="0" err="1" smtClean="0"/>
              <a:t>Async</a:t>
            </a:r>
            <a:r>
              <a:rPr lang="en-US" b="1" dirty="0" smtClean="0"/>
              <a:t> Logging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Don’t do classic “</a:t>
            </a:r>
            <a:r>
              <a:rPr lang="en-US" dirty="0" err="1" smtClean="0"/>
              <a:t>printf</a:t>
            </a:r>
            <a:r>
              <a:rPr lang="en-US" dirty="0" smtClean="0"/>
              <a:t> to file” logging in the cloud.</a:t>
            </a:r>
          </a:p>
          <a:p>
            <a:r>
              <a:rPr lang="en-US" dirty="0" smtClean="0"/>
              <a:t>IO-stalls will block your entire process.</a:t>
            </a:r>
          </a:p>
          <a:p>
            <a:r>
              <a:rPr lang="en-US" dirty="0" smtClean="0"/>
              <a:t>Instead, use syslog, or other </a:t>
            </a:r>
            <a:r>
              <a:rPr lang="en-US" dirty="0" err="1" smtClean="0"/>
              <a:t>async</a:t>
            </a:r>
            <a:r>
              <a:rPr lang="en-US" dirty="0" smtClean="0"/>
              <a:t> option.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39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2495550"/>
            <a:ext cx="28575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Don’t be a dick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6172200" cy="2743200"/>
          </a:xfrm>
        </p:spPr>
        <p:txBody>
          <a:bodyPr/>
          <a:lstStyle/>
          <a:p>
            <a:r>
              <a:rPr lang="en-US" dirty="0" smtClean="0"/>
              <a:t>Target less than 50% CPU usage per node.</a:t>
            </a:r>
          </a:p>
          <a:p>
            <a:endParaRPr lang="en-US" dirty="0" smtClean="0"/>
          </a:p>
          <a:p>
            <a:r>
              <a:rPr lang="en-US" dirty="0" smtClean="0"/>
              <a:t>Some providers will knock you off for over-use of CPU, I/O.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blog.schneider-electric.com/wp-content/uploads/2015/05/clo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66950"/>
            <a:ext cx="8077200" cy="781050"/>
          </a:xfrm>
        </p:spPr>
        <p:txBody>
          <a:bodyPr/>
          <a:lstStyle/>
          <a:p>
            <a:pPr algn="ctr"/>
            <a:r>
              <a:rPr lang="en-US" sz="4000" b="1" i="1" dirty="0" smtClean="0"/>
              <a:t>The Cloud Is Finite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41073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04091"/>
            <a:ext cx="5638800" cy="344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1066800"/>
          </a:xfrm>
        </p:spPr>
        <p:txBody>
          <a:bodyPr/>
          <a:lstStyle/>
          <a:p>
            <a:r>
              <a:rPr lang="en-US" b="1" dirty="0" smtClean="0"/>
              <a:t>Cloudburst Capacity: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b="1" i="1" dirty="0" smtClean="0"/>
              <a:t>What other providers are nearby?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009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maktechnology.net.www349.your-server.de/wp-content/uploads/2015/07/server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663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952750"/>
            <a:ext cx="6248400" cy="1924050"/>
          </a:xfrm>
        </p:spPr>
        <p:txBody>
          <a:bodyPr/>
          <a:lstStyle/>
          <a:p>
            <a:r>
              <a:rPr lang="en-US" sz="4400" b="1" i="1" dirty="0" smtClean="0">
                <a:solidFill>
                  <a:schemeClr val="tx1"/>
                </a:solidFill>
              </a:rPr>
              <a:t>Multiple Providers?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Choose a Widely Available OS variant.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316" name="Picture 4" descr="C:\Users\Inc\Desktop\redhat.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26" y="1047750"/>
            <a:ext cx="1621600" cy="15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design.ubuntu.com/wp-content/uploads/logo-ubuntu_cof-orange-he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47750"/>
            <a:ext cx="1569243" cy="15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9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Low-Cost Dedicated Hardware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1" dirty="0" err="1" smtClean="0"/>
              <a:t>Kimsufi</a:t>
            </a:r>
            <a:r>
              <a:rPr lang="en-US" i="1" dirty="0" smtClean="0"/>
              <a:t> (OVH) </a:t>
            </a:r>
            <a:r>
              <a:rPr lang="en-US" dirty="0" smtClean="0"/>
              <a:t>– Xeon 8c, 16GB ECC, 100Mbp </a:t>
            </a:r>
            <a:r>
              <a:rPr lang="en-US" i="1" dirty="0" smtClean="0"/>
              <a:t>unmetered</a:t>
            </a:r>
            <a:r>
              <a:rPr lang="en-US" dirty="0" smtClean="0"/>
              <a:t>: $28/month.</a:t>
            </a:r>
          </a:p>
          <a:p>
            <a:r>
              <a:rPr lang="en-US" b="1" i="1" dirty="0" err="1" smtClean="0"/>
              <a:t>Scaleway</a:t>
            </a:r>
            <a:r>
              <a:rPr lang="en-US" dirty="0" smtClean="0"/>
              <a:t> – ARM 4c, 2GB ram, 50GB SSD, 200Mbp </a:t>
            </a:r>
            <a:r>
              <a:rPr lang="en-US" i="1" dirty="0" smtClean="0"/>
              <a:t>unmetered</a:t>
            </a:r>
            <a:r>
              <a:rPr lang="en-US" dirty="0" smtClean="0"/>
              <a:t>: €2.99/month.</a:t>
            </a:r>
          </a:p>
          <a:p>
            <a:r>
              <a:rPr lang="en-US" dirty="0" smtClean="0"/>
              <a:t>(100Mbp = ~32TB/month)</a:t>
            </a:r>
          </a:p>
          <a:p>
            <a:pPr lvl="1"/>
            <a:r>
              <a:rPr lang="en-US" sz="2000" i="1" dirty="0" smtClean="0"/>
              <a:t>32TB/month is $2785 from Amazon</a:t>
            </a:r>
          </a:p>
          <a:p>
            <a:r>
              <a:rPr lang="en-US" dirty="0" smtClean="0"/>
              <a:t>But.. </a:t>
            </a:r>
            <a:r>
              <a:rPr lang="en-US" dirty="0"/>
              <a:t>l</a:t>
            </a:r>
            <a:r>
              <a:rPr lang="en-US" dirty="0" smtClean="0"/>
              <a:t>imited location options,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7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Colocation </a:t>
            </a:r>
            <a:r>
              <a:rPr lang="en-US" b="1" i="1" dirty="0" smtClean="0"/>
              <a:t>can</a:t>
            </a:r>
            <a:r>
              <a:rPr lang="en-US" b="1" dirty="0" smtClean="0"/>
              <a:t> be Cheaper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 full cabinet in the US is ~$1500/mo.</a:t>
            </a:r>
            <a:endParaRPr lang="en-US" dirty="0"/>
          </a:p>
          <a:p>
            <a:r>
              <a:rPr lang="en-US" dirty="0" smtClean="0"/>
              <a:t>Unmetered </a:t>
            </a:r>
            <a:r>
              <a:rPr lang="en-US" dirty="0"/>
              <a:t>b</a:t>
            </a:r>
            <a:r>
              <a:rPr lang="en-US" dirty="0" smtClean="0"/>
              <a:t>andwidth by the gigabit is ~$1/meg </a:t>
            </a:r>
            <a:r>
              <a:rPr lang="en-US" sz="2000" dirty="0" smtClean="0"/>
              <a:t>($0.003/GB/mo</a:t>
            </a:r>
            <a:r>
              <a:rPr lang="en-US" sz="2000" dirty="0"/>
              <a:t>.</a:t>
            </a:r>
            <a:r>
              <a:rPr lang="en-US" sz="2000" dirty="0" smtClean="0"/>
              <a:t> </a:t>
            </a:r>
            <a:r>
              <a:rPr lang="en-US" sz="2000" i="1" dirty="0" smtClean="0"/>
              <a:t>US, major network point).</a:t>
            </a:r>
            <a:endParaRPr lang="en-US" dirty="0"/>
          </a:p>
          <a:p>
            <a:r>
              <a:rPr lang="en-US" dirty="0" smtClean="0"/>
              <a:t>Cheap off-lease cloud servers on </a:t>
            </a:r>
            <a:r>
              <a:rPr lang="en-US" dirty="0" err="1" smtClean="0"/>
              <a:t>Ebay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Hardware can be a big hassle. But possible option </a:t>
            </a:r>
            <a:r>
              <a:rPr lang="en-US" b="1" i="1" dirty="0" smtClean="0"/>
              <a:t>at scale</a:t>
            </a:r>
            <a:r>
              <a:rPr lang="en-US" b="1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2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 descr="http://img.labnol.org/di/images/TheWorldMap_B8B4/nightear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14350"/>
            <a:ext cx="9143999" cy="44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38550"/>
            <a:ext cx="8839200" cy="12192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Case Study:</a:t>
            </a:r>
            <a:r>
              <a:rPr lang="en-US" b="1" dirty="0">
                <a:solidFill>
                  <a:schemeClr val="tx1"/>
                </a:solidFill>
              </a:rPr>
              <a:t/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Vendetta Online</a:t>
            </a:r>
            <a:r>
              <a:rPr lang="en-US" dirty="0" smtClean="0">
                <a:solidFill>
                  <a:schemeClr val="tx1"/>
                </a:solidFill>
              </a:rPr>
              <a:t> Patch Distribution.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5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numanetworks.com/wp-content/uploads/2015/06/serv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42925"/>
            <a:ext cx="2928938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Proprietary Delta-Patch</a:t>
            </a:r>
            <a:br>
              <a:rPr lang="en-US" sz="2800" b="1" dirty="0" smtClean="0"/>
            </a:br>
            <a:r>
              <a:rPr lang="en-US" sz="2800" b="1" dirty="0" smtClean="0"/>
              <a:t>Server Network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733550"/>
            <a:ext cx="8077200" cy="2743200"/>
          </a:xfrm>
        </p:spPr>
        <p:txBody>
          <a:bodyPr/>
          <a:lstStyle/>
          <a:p>
            <a:r>
              <a:rPr lang="en-US" dirty="0" smtClean="0"/>
              <a:t>Server cluster must be:</a:t>
            </a:r>
          </a:p>
          <a:p>
            <a:pPr lvl="1"/>
            <a:r>
              <a:rPr lang="en-US" dirty="0" smtClean="0"/>
              <a:t>Globally Distributed</a:t>
            </a:r>
          </a:p>
          <a:p>
            <a:pPr lvl="1"/>
            <a:r>
              <a:rPr lang="en-US" dirty="0" smtClean="0"/>
              <a:t>Good local-region bandwidth (tiny patches per user, but fast downloads, many users).</a:t>
            </a:r>
          </a:p>
          <a:p>
            <a:pPr lvl="1"/>
            <a:r>
              <a:rPr lang="en-US" dirty="0" smtClean="0"/>
              <a:t>Resilient to outages (network/nodes/service).</a:t>
            </a:r>
          </a:p>
          <a:p>
            <a:pPr lvl="1"/>
            <a:r>
              <a:rPr lang="en-US" dirty="0" smtClean="0"/>
              <a:t>Inexpensive!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17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you have a </a:t>
            </a:r>
            <a:r>
              <a:rPr lang="en-US" dirty="0"/>
              <a:t>t</a:t>
            </a:r>
            <a:r>
              <a:rPr lang="en-US" dirty="0" smtClean="0"/>
              <a:t>iny Dev Team?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7"/>
          <a:stretch/>
        </p:blipFill>
        <p:spPr bwMode="auto">
          <a:xfrm>
            <a:off x="2057400" y="1308016"/>
            <a:ext cx="5146979" cy="3656414"/>
          </a:xfrm>
          <a:prstGeom prst="rect">
            <a:avLst/>
          </a:prstGeom>
          <a:noFill/>
          <a:ln>
            <a:noFill/>
          </a:ln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5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Geo-Distribution Options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b="1" dirty="0" err="1" smtClean="0"/>
              <a:t>Anycast</a:t>
            </a:r>
            <a:r>
              <a:rPr lang="en-US" sz="2400" b="1" dirty="0" smtClean="0"/>
              <a:t>:</a:t>
            </a:r>
            <a:r>
              <a:rPr lang="en-US" sz="2400" dirty="0" smtClean="0"/>
              <a:t> the “Right Way”, but requires a big network and AS for BGP route advertisements. Used internally by Google, etc.</a:t>
            </a:r>
          </a:p>
          <a:p>
            <a:r>
              <a:rPr lang="en-US" sz="2400" b="1" dirty="0" smtClean="0"/>
              <a:t>Amazon Route53 LBR</a:t>
            </a:r>
            <a:r>
              <a:rPr lang="en-US" sz="2400" dirty="0" smtClean="0"/>
              <a:t> allocates by relative latency to an AWS DC.</a:t>
            </a:r>
          </a:p>
          <a:p>
            <a:r>
              <a:rPr lang="en-US" sz="2400" b="1" dirty="0" err="1" smtClean="0"/>
              <a:t>GeoIP</a:t>
            </a:r>
            <a:r>
              <a:rPr lang="en-US" sz="2400" b="1" dirty="0" smtClean="0"/>
              <a:t>:</a:t>
            </a:r>
            <a:r>
              <a:rPr lang="en-US" sz="2400" dirty="0" smtClean="0"/>
              <a:t> the “Cheap Way”, works well with caveats. Used by Wikipedia, Akamai, many others.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5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VO “</a:t>
            </a:r>
            <a:r>
              <a:rPr lang="en-US" b="1" dirty="0" err="1" smtClean="0"/>
              <a:t>PatchStorm</a:t>
            </a:r>
            <a:r>
              <a:rPr lang="en-US" b="1" dirty="0" smtClean="0"/>
              <a:t>” Cluster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Network of virtual nodes in US, Europe, Asia.</a:t>
            </a:r>
          </a:p>
          <a:p>
            <a:r>
              <a:rPr lang="en-US" sz="2400" dirty="0" err="1" smtClean="0"/>
              <a:t>GeoIP</a:t>
            </a:r>
            <a:r>
              <a:rPr lang="en-US" sz="2400" dirty="0" smtClean="0"/>
              <a:t> through </a:t>
            </a:r>
            <a:r>
              <a:rPr lang="en-US" sz="2400" dirty="0" err="1" smtClean="0"/>
              <a:t>Anycast</a:t>
            </a:r>
            <a:r>
              <a:rPr lang="en-US" sz="2400" dirty="0" smtClean="0"/>
              <a:t> DNS provider (Rage4).</a:t>
            </a:r>
          </a:p>
          <a:p>
            <a:r>
              <a:rPr lang="en-US" sz="2400" dirty="0" smtClean="0"/>
              <a:t>Client-side failover to backup cluster in ~5 seconds.</a:t>
            </a:r>
          </a:p>
          <a:p>
            <a:r>
              <a:rPr lang="en-US" sz="2400" dirty="0" smtClean="0"/>
              <a:t>Server status monitored by </a:t>
            </a:r>
            <a:r>
              <a:rPr lang="en-US" sz="2400" dirty="0" err="1" smtClean="0"/>
              <a:t>UptimeRobot</a:t>
            </a:r>
            <a:endParaRPr lang="en-US" sz="2400" dirty="0" smtClean="0"/>
          </a:p>
          <a:p>
            <a:r>
              <a:rPr lang="en-US" sz="2400" dirty="0" smtClean="0"/>
              <a:t>Server-side down-node removal within ~600 seconds.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1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Resulting Performance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Excellent localized proprietary TCP service in many regions (easily expanded).</a:t>
            </a:r>
          </a:p>
          <a:p>
            <a:r>
              <a:rPr lang="en-US" sz="2400" dirty="0" smtClean="0"/>
              <a:t>Many GB per day pushed at locally-fast speeds, minimal cost.</a:t>
            </a:r>
          </a:p>
          <a:p>
            <a:r>
              <a:rPr lang="en-US" sz="2400" dirty="0" smtClean="0"/>
              <a:t>Only took a few days to initially set up.</a:t>
            </a:r>
          </a:p>
          <a:p>
            <a:r>
              <a:rPr lang="en-US" sz="2400" dirty="0" smtClean="0"/>
              <a:t>Very fault tolerant: Node stability less critical.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4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Resulting Network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err="1" smtClean="0"/>
              <a:t>UptimeRobot</a:t>
            </a:r>
            <a:r>
              <a:rPr lang="en-US" sz="2400" dirty="0" smtClean="0"/>
              <a:t> monitoring:		  Free!</a:t>
            </a:r>
          </a:p>
          <a:p>
            <a:r>
              <a:rPr lang="en-US" sz="2400" dirty="0" smtClean="0"/>
              <a:t>Number of Servers:			  12</a:t>
            </a:r>
          </a:p>
          <a:p>
            <a:r>
              <a:rPr lang="en-US" sz="2400" dirty="0" smtClean="0"/>
              <a:t>Included Monthly Bandwidth:	~15TB</a:t>
            </a:r>
          </a:p>
          <a:p>
            <a:r>
              <a:rPr lang="en-US" sz="2400" dirty="0" smtClean="0"/>
              <a:t>Separate Domain: 			  $15/year</a:t>
            </a:r>
          </a:p>
          <a:p>
            <a:r>
              <a:rPr lang="en-US" sz="2400" dirty="0" smtClean="0"/>
              <a:t>Rage4 usage: 				~$2/month</a:t>
            </a:r>
          </a:p>
          <a:p>
            <a:r>
              <a:rPr lang="en-US" sz="2400" b="1" i="1" dirty="0" smtClean="0"/>
              <a:t>Total Cost: 				~$18/month</a:t>
            </a:r>
          </a:p>
          <a:p>
            <a:r>
              <a:rPr lang="en-US" sz="2400" i="1" dirty="0" smtClean="0"/>
              <a:t>Rough AWS </a:t>
            </a:r>
            <a:r>
              <a:rPr lang="en-US" sz="2400" i="1" dirty="0" err="1" smtClean="0"/>
              <a:t>Equiv</a:t>
            </a:r>
            <a:r>
              <a:rPr lang="en-US" sz="2400" i="1" dirty="0" smtClean="0"/>
              <a:t>:	</a:t>
            </a:r>
            <a:r>
              <a:rPr lang="en-US" sz="2400" i="1" dirty="0"/>
              <a:t> </a:t>
            </a:r>
            <a:r>
              <a:rPr lang="en-US" sz="2400" i="1" dirty="0" smtClean="0"/>
              <a:t>   ~$250 to $1300/month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600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Gotcha</a:t>
            </a:r>
            <a:r>
              <a:rPr lang="en-US" b="1" dirty="0" smtClean="0"/>
              <a:t>” 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i="1" dirty="0"/>
              <a:t>W</a:t>
            </a:r>
            <a:r>
              <a:rPr lang="en-US" sz="2000" i="1" dirty="0" smtClean="0"/>
              <a:t>eird routing:</a:t>
            </a:r>
            <a:r>
              <a:rPr lang="en-US" sz="2000" dirty="0" smtClean="0"/>
              <a:t> Miami may be faster to Brazil than.. Brazil.</a:t>
            </a:r>
          </a:p>
          <a:p>
            <a:r>
              <a:rPr lang="en-US" sz="2000" dirty="0" smtClean="0"/>
              <a:t>Different VPS providers have various bandwidth overage policies. Read fine print.</a:t>
            </a:r>
          </a:p>
          <a:p>
            <a:r>
              <a:rPr lang="en-US" sz="2000" dirty="0" smtClean="0"/>
              <a:t>Large public DNS providers (Google, 8.8.8.8) may share cache across regions, breaking </a:t>
            </a:r>
            <a:r>
              <a:rPr lang="en-US" sz="2000" dirty="0" err="1" smtClean="0"/>
              <a:t>GeoIP</a:t>
            </a:r>
            <a:r>
              <a:rPr lang="en-US" sz="2000" dirty="0" smtClean="0"/>
              <a:t> for those users. </a:t>
            </a:r>
            <a:r>
              <a:rPr lang="en-US" sz="2000" i="1" dirty="0" smtClean="0"/>
              <a:t>In practice: not a significant issue.</a:t>
            </a:r>
          </a:p>
          <a:p>
            <a:r>
              <a:rPr lang="en-US" sz="2000" dirty="0" smtClean="0"/>
              <a:t>Professional CDN is probably easier/better for pure downloads, but not proprietary service.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86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Other Options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 err="1" smtClean="0"/>
              <a:t>GeoDNS</a:t>
            </a:r>
            <a:r>
              <a:rPr lang="en-US" dirty="0" smtClean="0"/>
              <a:t> yourself: </a:t>
            </a:r>
            <a:r>
              <a:rPr lang="en-US" dirty="0" err="1" smtClean="0"/>
              <a:t>PowerDNS</a:t>
            </a:r>
            <a:r>
              <a:rPr lang="en-US" dirty="0" smtClean="0"/>
              <a:t>, </a:t>
            </a:r>
            <a:r>
              <a:rPr lang="en-US" dirty="0" err="1" smtClean="0"/>
              <a:t>GeoIP</a:t>
            </a:r>
            <a:r>
              <a:rPr lang="en-US" dirty="0" smtClean="0"/>
              <a:t> back-end, </a:t>
            </a:r>
            <a:r>
              <a:rPr lang="en-US" dirty="0" err="1" smtClean="0"/>
              <a:t>rsync</a:t>
            </a:r>
            <a:r>
              <a:rPr lang="en-US" dirty="0" smtClean="0"/>
              <a:t> free </a:t>
            </a:r>
            <a:r>
              <a:rPr lang="en-US" dirty="0" err="1" smtClean="0"/>
              <a:t>MaxMind</a:t>
            </a:r>
            <a:r>
              <a:rPr lang="en-US" dirty="0" smtClean="0"/>
              <a:t> database weekly </a:t>
            </a:r>
            <a:r>
              <a:rPr lang="en-US" i="1" dirty="0" smtClean="0"/>
              <a:t>(what Wikipedia does)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But, recurring time-cost not worth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Alternative Services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3200" dirty="0" smtClean="0"/>
              <a:t>The same fundamental architecture could probably serve many asynchronous games with </a:t>
            </a:r>
            <a:r>
              <a:rPr lang="en-US" sz="3200" dirty="0" err="1" smtClean="0"/>
              <a:t>GeoIP</a:t>
            </a:r>
            <a:r>
              <a:rPr lang="en-US" sz="3200" dirty="0" smtClean="0"/>
              <a:t> locality/performance.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geekalerts.com/u/lost-in-space-b9-robo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4" y="895350"/>
            <a:ext cx="2008747" cy="393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95399" y="1352550"/>
            <a:ext cx="7315200" cy="2743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i="1" dirty="0" smtClean="0"/>
              <a:t>Server Automation</a:t>
            </a:r>
            <a:endParaRPr 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303519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Thou Shalt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562600" cy="2743200"/>
          </a:xfrm>
        </p:spPr>
        <p:txBody>
          <a:bodyPr/>
          <a:lstStyle/>
          <a:p>
            <a:r>
              <a:rPr lang="en-US" b="1" dirty="0" smtClean="0"/>
              <a:t>Automate </a:t>
            </a:r>
            <a:r>
              <a:rPr lang="en-US" b="1" i="1" dirty="0" smtClean="0"/>
              <a:t>Everything</a:t>
            </a:r>
          </a:p>
          <a:p>
            <a:endParaRPr lang="en-US" dirty="0"/>
          </a:p>
          <a:p>
            <a:r>
              <a:rPr lang="en-US" b="1" dirty="0" smtClean="0"/>
              <a:t>Monitor, Measure and Record Everything</a:t>
            </a:r>
          </a:p>
          <a:p>
            <a:endParaRPr lang="en-US" dirty="0"/>
          </a:p>
          <a:p>
            <a:r>
              <a:rPr lang="en-US" b="1" dirty="0" smtClean="0"/>
              <a:t>Alarm Everything</a:t>
            </a:r>
            <a:endParaRPr lang="en-US" b="1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01681"/>
            <a:ext cx="3657600" cy="436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531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Automation..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i="1" dirty="0" smtClean="0"/>
              <a:t>critical</a:t>
            </a:r>
            <a:r>
              <a:rPr lang="en-US" dirty="0" smtClean="0"/>
              <a:t> for small teams.</a:t>
            </a:r>
          </a:p>
          <a:p>
            <a:endParaRPr lang="en-US" dirty="0" smtClean="0"/>
          </a:p>
          <a:p>
            <a:r>
              <a:rPr lang="en-US" dirty="0" smtClean="0"/>
              <a:t>Reduces administrative errors.</a:t>
            </a:r>
          </a:p>
          <a:p>
            <a:endParaRPr lang="en-US" dirty="0" smtClean="0"/>
          </a:p>
          <a:p>
            <a:r>
              <a:rPr lang="en-US" dirty="0" smtClean="0"/>
              <a:t>Is necessary to let you scale quickly and elastically.</a:t>
            </a:r>
          </a:p>
        </p:txBody>
      </p:sp>
    </p:spTree>
    <p:extLst>
      <p:ext uri="{BB962C8B-B14F-4D97-AF65-F5344CB8AC3E}">
        <p14:creationId xmlns:p14="http://schemas.microsoft.com/office/powerpoint/2010/main" val="13999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Cost         vs       Time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1581150"/>
            <a:ext cx="3860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65413"/>
            <a:ext cx="4048125" cy="2686050"/>
          </a:xfrm>
          <a:prstGeom prst="rect">
            <a:avLst/>
          </a:prstGeom>
          <a:noFill/>
          <a:ln>
            <a:noFill/>
          </a:ln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Which Automation?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1" dirty="0" smtClean="0"/>
              <a:t>Salt</a:t>
            </a:r>
            <a:r>
              <a:rPr lang="en-US" dirty="0" smtClean="0"/>
              <a:t> vs </a:t>
            </a:r>
            <a:r>
              <a:rPr lang="en-US" b="1" i="1" dirty="0" err="1" smtClean="0"/>
              <a:t>Ansible</a:t>
            </a:r>
            <a:r>
              <a:rPr lang="en-US" dirty="0" smtClean="0"/>
              <a:t> vs </a:t>
            </a:r>
            <a:r>
              <a:rPr lang="en-US" b="1" i="1" dirty="0" smtClean="0"/>
              <a:t>Puppet</a:t>
            </a:r>
            <a:r>
              <a:rPr lang="en-US" dirty="0" smtClean="0"/>
              <a:t> vs </a:t>
            </a:r>
            <a:r>
              <a:rPr lang="en-US" b="1" i="1" dirty="0" smtClean="0"/>
              <a:t>Chef</a:t>
            </a:r>
          </a:p>
          <a:p>
            <a:r>
              <a:rPr lang="en-US" dirty="0" smtClean="0"/>
              <a:t>Google uses Puppet, Yahoo</a:t>
            </a:r>
            <a:r>
              <a:rPr lang="en-US" dirty="0"/>
              <a:t> </a:t>
            </a:r>
            <a:r>
              <a:rPr lang="en-US" dirty="0" smtClean="0"/>
              <a:t>uses Chef</a:t>
            </a:r>
          </a:p>
          <a:p>
            <a:r>
              <a:rPr lang="en-US" dirty="0" smtClean="0"/>
              <a:t>Puppet and Chef have more setup complexity to help large environments.</a:t>
            </a:r>
          </a:p>
          <a:p>
            <a:r>
              <a:rPr lang="en-US" dirty="0" smtClean="0"/>
              <a:t>Salt and </a:t>
            </a:r>
            <a:r>
              <a:rPr lang="en-US" dirty="0" err="1" smtClean="0"/>
              <a:t>Ansible</a:t>
            </a:r>
            <a:r>
              <a:rPr lang="en-US" dirty="0" smtClean="0"/>
              <a:t> are both simple and lightweight.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Ansible</a:t>
            </a:r>
            <a:r>
              <a:rPr lang="en-US" b="1" dirty="0" smtClean="0"/>
              <a:t> and Salt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err="1" smtClean="0"/>
              <a:t>Ansible</a:t>
            </a:r>
            <a:r>
              <a:rPr lang="en-US" dirty="0" smtClean="0"/>
              <a:t> only requires SSH access (cool).</a:t>
            </a:r>
          </a:p>
          <a:p>
            <a:r>
              <a:rPr lang="en-US" b="1" dirty="0" smtClean="0"/>
              <a:t>Salt</a:t>
            </a:r>
            <a:r>
              <a:rPr lang="en-US" dirty="0" smtClean="0"/>
              <a:t> is another connection, but very fast.</a:t>
            </a:r>
          </a:p>
          <a:p>
            <a:r>
              <a:rPr lang="en-US" dirty="0" smtClean="0"/>
              <a:t>Salt-</a:t>
            </a:r>
            <a:r>
              <a:rPr lang="en-US" dirty="0" err="1" smtClean="0"/>
              <a:t>ssh</a:t>
            </a:r>
            <a:r>
              <a:rPr lang="en-US" dirty="0" smtClean="0"/>
              <a:t> replicates </a:t>
            </a:r>
            <a:r>
              <a:rPr lang="en-US" dirty="0" err="1" smtClean="0"/>
              <a:t>ssh</a:t>
            </a:r>
            <a:r>
              <a:rPr lang="en-US" dirty="0" smtClean="0"/>
              <a:t>-only automation.</a:t>
            </a:r>
          </a:p>
          <a:p>
            <a:r>
              <a:rPr lang="en-US" dirty="0" smtClean="0"/>
              <a:t>Upshot: </a:t>
            </a:r>
            <a:r>
              <a:rPr lang="en-US" dirty="0"/>
              <a:t>P</a:t>
            </a:r>
            <a:r>
              <a:rPr lang="en-US" dirty="0" smtClean="0"/>
              <a:t>referred the activity of the Salt community, and usage of Python.</a:t>
            </a:r>
          </a:p>
          <a:p>
            <a:r>
              <a:rPr lang="en-US" dirty="0" smtClean="0"/>
              <a:t>Use what you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Salt-Cloud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Cross-API elastic node management in the cloud.</a:t>
            </a:r>
          </a:p>
          <a:p>
            <a:r>
              <a:rPr lang="en-US" sz="2400" dirty="0" smtClean="0"/>
              <a:t>Inherently speaks to AWS, </a:t>
            </a:r>
            <a:r>
              <a:rPr lang="en-US" sz="2400" dirty="0" err="1" smtClean="0"/>
              <a:t>RackSpace</a:t>
            </a:r>
            <a:r>
              <a:rPr lang="en-US" sz="2400" dirty="0" smtClean="0"/>
              <a:t>, </a:t>
            </a:r>
            <a:r>
              <a:rPr lang="en-US" sz="2400" dirty="0" err="1" smtClean="0"/>
              <a:t>DigitalOcean</a:t>
            </a:r>
            <a:r>
              <a:rPr lang="en-US" sz="2400" dirty="0" smtClean="0"/>
              <a:t>, </a:t>
            </a:r>
            <a:r>
              <a:rPr lang="en-US" sz="2400" dirty="0" err="1" smtClean="0"/>
              <a:t>Linode</a:t>
            </a:r>
            <a:r>
              <a:rPr lang="en-US" sz="2400" dirty="0" smtClean="0"/>
              <a:t>, others.</a:t>
            </a:r>
          </a:p>
          <a:p>
            <a:r>
              <a:rPr lang="en-US" sz="2400" dirty="0" smtClean="0"/>
              <a:t>Not hard to configure for other APIs.</a:t>
            </a:r>
          </a:p>
          <a:p>
            <a:r>
              <a:rPr lang="en-US" sz="2400" dirty="0" smtClean="0"/>
              <a:t>Not as full-featured as individual provider tools, but cross-platform.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68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Salt only took a couple of days to learn.</a:t>
            </a:r>
          </a:p>
          <a:p>
            <a:r>
              <a:rPr lang="en-US" dirty="0" smtClean="0"/>
              <a:t>Fast to integrate new nodes.</a:t>
            </a:r>
          </a:p>
          <a:p>
            <a:r>
              <a:rPr lang="en-US" dirty="0" smtClean="0"/>
              <a:t>Secure: key-</a:t>
            </a:r>
            <a:r>
              <a:rPr lang="en-US" dirty="0" err="1" smtClean="0"/>
              <a:t>auth</a:t>
            </a:r>
            <a:r>
              <a:rPr lang="en-US" dirty="0" smtClean="0"/>
              <a:t>, AES on transport.</a:t>
            </a:r>
          </a:p>
          <a:p>
            <a:r>
              <a:rPr lang="en-US" dirty="0" smtClean="0"/>
              <a:t>Mixed with other tools (</a:t>
            </a:r>
            <a:r>
              <a:rPr lang="en-US" dirty="0" err="1" smtClean="0"/>
              <a:t>rsync</a:t>
            </a:r>
            <a:r>
              <a:rPr lang="en-US" dirty="0" smtClean="0"/>
              <a:t>), super helpful.</a:t>
            </a:r>
          </a:p>
          <a:p>
            <a:r>
              <a:rPr lang="en-US" dirty="0" smtClean="0"/>
              <a:t>Easy to script, program, etc.</a:t>
            </a:r>
          </a:p>
        </p:txBody>
      </p:sp>
    </p:spTree>
    <p:extLst>
      <p:ext uri="{BB962C8B-B14F-4D97-AF65-F5344CB8AC3E}">
        <p14:creationId xmlns:p14="http://schemas.microsoft.com/office/powerpoint/2010/main" val="7201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Differentiate and group server/node naming conventions by maintenance usage.</a:t>
            </a:r>
          </a:p>
          <a:p>
            <a:r>
              <a:rPr lang="en-US" sz="2400" dirty="0" smtClean="0"/>
              <a:t>Could be by service-type, or geography (DC), whatever is likely to be referenced.</a:t>
            </a:r>
          </a:p>
          <a:p>
            <a:r>
              <a:rPr lang="en-US" sz="2400" dirty="0" smtClean="0"/>
              <a:t>Shell-style </a:t>
            </a:r>
            <a:r>
              <a:rPr lang="en-US" sz="2400" dirty="0" err="1" smtClean="0"/>
              <a:t>globbing</a:t>
            </a:r>
            <a:r>
              <a:rPr lang="en-US" sz="2400" dirty="0" smtClean="0"/>
              <a:t> is used. ‘host*’ or</a:t>
            </a:r>
          </a:p>
          <a:p>
            <a:pPr marL="0" indent="0">
              <a:buNone/>
            </a:pPr>
            <a:r>
              <a:rPr lang="en-US" sz="2400" dirty="0" smtClean="0"/>
              <a:t>   ‘host[1-5]’ or ‘host[1,5]’, etc.</a:t>
            </a:r>
          </a:p>
          <a:p>
            <a:r>
              <a:rPr lang="en-US" sz="2400" dirty="0" smtClean="0"/>
              <a:t>We firewall the salt master. YMMV.</a:t>
            </a:r>
          </a:p>
        </p:txBody>
      </p:sp>
    </p:spTree>
    <p:extLst>
      <p:ext uri="{BB962C8B-B14F-4D97-AF65-F5344CB8AC3E}">
        <p14:creationId xmlns:p14="http://schemas.microsoft.com/office/powerpoint/2010/main" val="13288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Obvious Example is Obvious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Update an ipv4 firewall across all “core” servers: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salt-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‘core*' rules.v4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salt ‘core*'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cmd.run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-restore &lt; 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/rules.v4'</a:t>
            </a:r>
          </a:p>
        </p:txBody>
      </p:sp>
    </p:spTree>
    <p:extLst>
      <p:ext uri="{BB962C8B-B14F-4D97-AF65-F5344CB8AC3E}">
        <p14:creationId xmlns:p14="http://schemas.microsoft.com/office/powerpoint/2010/main" val="72841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Automation, Releasing and Reverting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blog.cloudera.com/wp-content/uploads/2015/12/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85950"/>
            <a:ext cx="33147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06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Docker: Dependency Sanity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Package up your entire server app, binaries, and all dependencies into a single image.</a:t>
            </a:r>
          </a:p>
          <a:p>
            <a:r>
              <a:rPr lang="en-US" sz="2400" dirty="0" smtClean="0"/>
              <a:t>Distribute and run that package anywhere, identically, without virtualization overhead.</a:t>
            </a:r>
          </a:p>
          <a:p>
            <a:r>
              <a:rPr lang="en-US" sz="2400" dirty="0" smtClean="0"/>
              <a:t>Roll an updated image for each release.</a:t>
            </a:r>
          </a:p>
          <a:p>
            <a:r>
              <a:rPr lang="en-US" sz="2400" dirty="0" smtClean="0"/>
              <a:t>Revert with absolute certainty.</a:t>
            </a:r>
          </a:p>
          <a:p>
            <a:r>
              <a:rPr lang="en-US" sz="2400" dirty="0" smtClean="0"/>
              <a:t>Very elastically friendly. Easy to spin up dev nodes.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96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Docker: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352550"/>
            <a:ext cx="8077200" cy="2743200"/>
          </a:xfrm>
        </p:spPr>
        <p:txBody>
          <a:bodyPr/>
          <a:lstStyle/>
          <a:p>
            <a:r>
              <a:rPr lang="en-US" dirty="0" smtClean="0"/>
              <a:t>Image size may directly impact distribution time and elastic startup delay.</a:t>
            </a:r>
          </a:p>
          <a:p>
            <a:r>
              <a:rPr lang="en-US" dirty="0" smtClean="0"/>
              <a:t>A repository can be run locally in a DC</a:t>
            </a:r>
          </a:p>
          <a:p>
            <a:r>
              <a:rPr lang="en-US" dirty="0" smtClean="0"/>
              <a:t>Or I/O intensive data could be acquired via other channels.</a:t>
            </a:r>
          </a:p>
          <a:p>
            <a:r>
              <a:rPr lang="en-US" i="1" dirty="0" smtClean="0"/>
              <a:t>64bit Only</a:t>
            </a:r>
            <a:r>
              <a:rPr lang="en-US" dirty="0" smtClean="0"/>
              <a:t> at present.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Docker: Try services easily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There is an existing Docker image for a great many services. Ready to roll.</a:t>
            </a:r>
          </a:p>
          <a:p>
            <a:r>
              <a:rPr lang="en-US" dirty="0" smtClean="0"/>
              <a:t>Don’t want to configure Graphite, Apache, </a:t>
            </a:r>
            <a:r>
              <a:rPr lang="en-US" dirty="0" err="1" smtClean="0"/>
              <a:t>Statsd</a:t>
            </a:r>
            <a:r>
              <a:rPr lang="en-US" dirty="0" smtClean="0"/>
              <a:t>, </a:t>
            </a:r>
            <a:r>
              <a:rPr lang="en-US" dirty="0" err="1" smtClean="0"/>
              <a:t>Grafana</a:t>
            </a:r>
            <a:r>
              <a:rPr lang="en-US" dirty="0" smtClean="0"/>
              <a:t>, to all play together..?</a:t>
            </a:r>
          </a:p>
          <a:p>
            <a:r>
              <a:rPr lang="en-US" dirty="0" smtClean="0"/>
              <a:t>Install a Docker image in one command.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3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Types of Costs: Up-front vs Recurring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4600" y="1593079"/>
            <a:ext cx="6324600" cy="27432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Up-front sucks immediately.</a:t>
            </a:r>
          </a:p>
          <a:p>
            <a:endParaRPr lang="en-US" dirty="0" smtClean="0"/>
          </a:p>
          <a:p>
            <a:r>
              <a:rPr lang="en-US" dirty="0" smtClean="0"/>
              <a:t>Recurring sucks.. </a:t>
            </a:r>
            <a:r>
              <a:rPr lang="en-US" b="1" i="1" dirty="0" smtClean="0"/>
              <a:t>FOREVER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9" r="1389"/>
          <a:stretch/>
        </p:blipFill>
        <p:spPr bwMode="auto">
          <a:xfrm>
            <a:off x="457200" y="1510252"/>
            <a:ext cx="2468880" cy="2800350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17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Client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Very helpful, but not a panacea.</a:t>
            </a:r>
          </a:p>
          <a:p>
            <a:r>
              <a:rPr lang="en-US" dirty="0" smtClean="0"/>
              <a:t>Open-source frameworks: </a:t>
            </a:r>
            <a:r>
              <a:rPr lang="en-US" i="1" dirty="0" err="1" smtClean="0"/>
              <a:t>Appium</a:t>
            </a:r>
            <a:r>
              <a:rPr lang="en-US" dirty="0" smtClean="0"/>
              <a:t>, </a:t>
            </a:r>
            <a:r>
              <a:rPr lang="en-US" i="1" dirty="0" smtClean="0"/>
              <a:t>Calabash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Cloud-based devices: </a:t>
            </a:r>
            <a:r>
              <a:rPr lang="en-US" i="1" dirty="0" err="1" smtClean="0"/>
              <a:t>TestDroid</a:t>
            </a:r>
            <a:r>
              <a:rPr lang="en-US" dirty="0" smtClean="0"/>
              <a:t>, </a:t>
            </a:r>
            <a:r>
              <a:rPr lang="en-US" i="1" dirty="0" err="1" smtClean="0"/>
              <a:t>Xamarin</a:t>
            </a:r>
            <a:r>
              <a:rPr lang="en-US" dirty="0" smtClean="0"/>
              <a:t>, </a:t>
            </a:r>
            <a:r>
              <a:rPr lang="en-US" i="1" dirty="0" smtClean="0"/>
              <a:t>AWS Device Farm</a:t>
            </a:r>
            <a:r>
              <a:rPr lang="en-US" dirty="0" smtClean="0"/>
              <a:t>, $0.17/min.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33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mobileadvertisingwatch.com/wp-content/uploads/2014/08/Analytics-on-Speed-Improve-Digital-Chooses-Infobright-Platf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000" cy="51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666750"/>
            <a:ext cx="61722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i="1" dirty="0" smtClean="0">
                <a:solidFill>
                  <a:schemeClr val="tx1"/>
                </a:solidFill>
              </a:rPr>
              <a:t>Monitoring, Analytics</a:t>
            </a:r>
            <a:endParaRPr lang="en-US" sz="3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5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Monitoring, Stress-Testing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Build a headless test-client!</a:t>
            </a:r>
          </a:p>
          <a:p>
            <a:r>
              <a:rPr lang="en-US" dirty="0" smtClean="0"/>
              <a:t>Use meaningful player </a:t>
            </a:r>
            <a:r>
              <a:rPr lang="en-US" dirty="0" err="1" smtClean="0"/>
              <a:t>behaviour</a:t>
            </a:r>
            <a:r>
              <a:rPr lang="en-US" dirty="0" smtClean="0"/>
              <a:t> to test/alarm “server-online” status.</a:t>
            </a:r>
          </a:p>
          <a:p>
            <a:r>
              <a:rPr lang="en-US" dirty="0" smtClean="0"/>
              <a:t>Re-use the same test-client to implement a server stress-test, prior to launch.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9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Automated Bug Reporting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We have crash reporting and a </a:t>
            </a:r>
            <a:r>
              <a:rPr lang="en-US" sz="2400" dirty="0" err="1" smtClean="0"/>
              <a:t>backtrace</a:t>
            </a:r>
            <a:r>
              <a:rPr lang="en-US" sz="2400" dirty="0" smtClean="0"/>
              <a:t> system on both the clients and server.</a:t>
            </a:r>
          </a:p>
          <a:p>
            <a:r>
              <a:rPr lang="en-US" sz="2400" dirty="0" smtClean="0"/>
              <a:t>Makes reaction to bugs much faster, more accurate.</a:t>
            </a:r>
          </a:p>
          <a:p>
            <a:r>
              <a:rPr lang="en-US" sz="2400" dirty="0"/>
              <a:t>Simplest </a:t>
            </a:r>
            <a:r>
              <a:rPr lang="en-US" sz="2400" dirty="0" smtClean="0"/>
              <a:t>client-side implementation</a:t>
            </a:r>
            <a:r>
              <a:rPr lang="en-US" sz="2400" dirty="0"/>
              <a:t>: </a:t>
            </a:r>
            <a:endParaRPr lang="en-US" sz="2400" dirty="0" smtClean="0"/>
          </a:p>
          <a:p>
            <a:pPr lvl="1"/>
            <a:r>
              <a:rPr lang="en-US" sz="2000" dirty="0" smtClean="0"/>
              <a:t>Write </a:t>
            </a:r>
            <a:r>
              <a:rPr lang="en-US" sz="2000" dirty="0"/>
              <a:t>out critical </a:t>
            </a:r>
            <a:r>
              <a:rPr lang="en-US" sz="2000" dirty="0" smtClean="0"/>
              <a:t>data on crash.</a:t>
            </a:r>
          </a:p>
          <a:p>
            <a:pPr lvl="1"/>
            <a:r>
              <a:rPr lang="en-US" sz="2000" dirty="0" smtClean="0"/>
              <a:t>On startup, detect </a:t>
            </a:r>
            <a:r>
              <a:rPr lang="en-US" sz="2000" dirty="0"/>
              <a:t>the file </a:t>
            </a:r>
            <a:r>
              <a:rPr lang="en-US" sz="2000" dirty="0" smtClean="0"/>
              <a:t>very early.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ubmit </a:t>
            </a:r>
            <a:r>
              <a:rPr lang="en-US" sz="2000" dirty="0"/>
              <a:t>via HTTPS on next </a:t>
            </a:r>
            <a:r>
              <a:rPr lang="en-US" sz="2000" dirty="0" smtClean="0"/>
              <a:t>runtime.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37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Metrics &amp; Analytics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</p:spPr>
        <p:txBody>
          <a:bodyPr/>
          <a:lstStyle/>
          <a:p>
            <a:r>
              <a:rPr lang="en-US" dirty="0" smtClean="0"/>
              <a:t>Absolutely critical! No excuse to not have </a:t>
            </a:r>
            <a:r>
              <a:rPr lang="en-US" i="1" dirty="0" smtClean="0"/>
              <a:t>something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you have </a:t>
            </a:r>
            <a:r>
              <a:rPr lang="en-US" i="1" dirty="0" smtClean="0"/>
              <a:t>ZERO</a:t>
            </a:r>
            <a:r>
              <a:rPr lang="en-US" dirty="0" smtClean="0"/>
              <a:t> time/budget, then:</a:t>
            </a:r>
          </a:p>
          <a:p>
            <a:pPr lvl="1"/>
            <a:r>
              <a:rPr lang="en-US" dirty="0" smtClean="0"/>
              <a:t>Implement Flurry on the client-side.</a:t>
            </a:r>
          </a:p>
          <a:p>
            <a:pPr lvl="1"/>
            <a:r>
              <a:rPr lang="en-US" dirty="0" smtClean="0"/>
              <a:t>New Relic for server monitoring.</a:t>
            </a:r>
          </a:p>
          <a:p>
            <a:pPr lvl="1"/>
            <a:r>
              <a:rPr lang="en-US" dirty="0" smtClean="0"/>
              <a:t>Completely free, to any scale, with good basic data.</a:t>
            </a:r>
          </a:p>
        </p:txBody>
      </p:sp>
    </p:spTree>
    <p:extLst>
      <p:ext uri="{BB962C8B-B14F-4D97-AF65-F5344CB8AC3E}">
        <p14:creationId xmlns:p14="http://schemas.microsoft.com/office/powerpoint/2010/main" val="237958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Out-Sourced Analytics: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Many options: </a:t>
            </a:r>
            <a:r>
              <a:rPr lang="en-US" sz="2400" dirty="0" err="1" smtClean="0"/>
              <a:t>Localytics</a:t>
            </a:r>
            <a:r>
              <a:rPr lang="en-US" sz="2400" dirty="0" smtClean="0"/>
              <a:t>, </a:t>
            </a:r>
            <a:r>
              <a:rPr lang="en-US" sz="2400" dirty="0" err="1" smtClean="0"/>
              <a:t>Mixpanel</a:t>
            </a:r>
            <a:r>
              <a:rPr lang="en-US" sz="2400" dirty="0" smtClean="0"/>
              <a:t>, New Relic, etc.</a:t>
            </a:r>
          </a:p>
          <a:p>
            <a:r>
              <a:rPr lang="en-US" sz="2400" dirty="0" smtClean="0"/>
              <a:t>Near-zero upfront cost (time or money), should “just work”.</a:t>
            </a:r>
          </a:p>
          <a:p>
            <a:r>
              <a:rPr lang="en-US" sz="2400" dirty="0" smtClean="0"/>
              <a:t>Lots of intelligent defaults for common cases.</a:t>
            </a:r>
          </a:p>
          <a:p>
            <a:r>
              <a:rPr lang="en-US" sz="2400" dirty="0" smtClean="0"/>
              <a:t>“Free” usage tiers of meaningful scale.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82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Out-Sourced Analytics: Flipside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Configured for common-case, not “You”.</a:t>
            </a:r>
          </a:p>
          <a:p>
            <a:r>
              <a:rPr lang="en-US" sz="2400" dirty="0" smtClean="0"/>
              <a:t>Varying degrees of flexibility.</a:t>
            </a:r>
          </a:p>
          <a:p>
            <a:r>
              <a:rPr lang="en-US" sz="2400" dirty="0" smtClean="0"/>
              <a:t>Anything custom can be expensive.</a:t>
            </a:r>
          </a:p>
          <a:p>
            <a:r>
              <a:rPr lang="en-US" sz="2400" dirty="0" smtClean="0"/>
              <a:t>Data resolution can be poor (or expensive).</a:t>
            </a:r>
          </a:p>
          <a:p>
            <a:r>
              <a:rPr lang="en-US" sz="2400" dirty="0" smtClean="0"/>
              <a:t>High usage loads can become costly.</a:t>
            </a:r>
          </a:p>
          <a:p>
            <a:r>
              <a:rPr lang="en-US" sz="2400" dirty="0" smtClean="0"/>
              <a:t>Third-party SDK/library may break your app.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006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Metrics via </a:t>
            </a:r>
            <a:r>
              <a:rPr lang="en-US" sz="2400" dirty="0" err="1" smtClean="0"/>
              <a:t>Mixpanel</a:t>
            </a:r>
            <a:r>
              <a:rPr lang="en-US" sz="2400" dirty="0" smtClean="0"/>
              <a:t>: 20 million data points per month, $2000/month.</a:t>
            </a:r>
          </a:p>
          <a:p>
            <a:endParaRPr lang="en-US" sz="2400" dirty="0"/>
          </a:p>
          <a:p>
            <a:r>
              <a:rPr lang="en-US" sz="2400" dirty="0" smtClean="0"/>
              <a:t>Vendetta Online server cloud: 260 million data points per month. Cost: a few days of setup, 42kbits of bandwidth, 350MB of disk space.</a:t>
            </a:r>
          </a:p>
          <a:p>
            <a:endParaRPr lang="en-US" sz="2400" dirty="0"/>
          </a:p>
          <a:p>
            <a:r>
              <a:rPr lang="en-US" sz="2400" dirty="0" smtClean="0"/>
              <a:t>BUT, not a 1:1 comparison!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4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Graphite is Awesome!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Zero setup time for new metrics.</a:t>
            </a:r>
          </a:p>
          <a:p>
            <a:r>
              <a:rPr lang="en-US" sz="2400" dirty="0" smtClean="0"/>
              <a:t>Graphing detached from storage (Carbon).</a:t>
            </a:r>
          </a:p>
          <a:p>
            <a:r>
              <a:rPr lang="en-US" sz="2400" dirty="0" smtClean="0"/>
              <a:t>Many third-party front-ends.</a:t>
            </a:r>
          </a:p>
          <a:p>
            <a:r>
              <a:rPr lang="en-US" sz="2400" dirty="0" smtClean="0"/>
              <a:t>Easy to tie in log aggregation, data-mining.</a:t>
            </a:r>
          </a:p>
          <a:p>
            <a:r>
              <a:rPr lang="en-US" sz="2400" dirty="0" smtClean="0"/>
              <a:t>Monitoring/Alarms on time/series data changes.</a:t>
            </a:r>
          </a:p>
          <a:p>
            <a:r>
              <a:rPr lang="en-US" sz="2400" dirty="0" smtClean="0"/>
              <a:t>Lots of integrated math functions, etc.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20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stores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"Whisper" time/series database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Fixed size, determined by aggregation type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Aggregation chosen by regex match, on metric initialization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Data precision can be as high as per-second, useful for server profiling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Average/Sum/Last/Min/Max options for aggregation.</a:t>
            </a:r>
          </a:p>
        </p:txBody>
      </p:sp>
    </p:spTree>
    <p:extLst>
      <p:ext uri="{BB962C8B-B14F-4D97-AF65-F5344CB8AC3E}">
        <p14:creationId xmlns:p14="http://schemas.microsoft.com/office/powerpoint/2010/main" val="81767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both Time and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If someone else will reliably manage the problem for free.. </a:t>
            </a:r>
            <a:r>
              <a:rPr lang="en-US" i="1" dirty="0" smtClean="0"/>
              <a:t>Let them!</a:t>
            </a:r>
          </a:p>
          <a:p>
            <a:pPr lvl="1"/>
            <a:r>
              <a:rPr lang="en-US" i="1" dirty="0" smtClean="0"/>
              <a:t>(But be aware of any long-term tradeoffs).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Reduces </a:t>
            </a:r>
            <a:r>
              <a:rPr lang="en-US" b="1" i="1" dirty="0" smtClean="0"/>
              <a:t>recurring</a:t>
            </a:r>
            <a:r>
              <a:rPr lang="en-US" dirty="0" smtClean="0"/>
              <a:t> maintenance time, security headaches, etc.</a:t>
            </a:r>
          </a:p>
        </p:txBody>
      </p:sp>
    </p:spTree>
    <p:extLst>
      <p:ext uri="{BB962C8B-B14F-4D97-AF65-F5344CB8AC3E}">
        <p14:creationId xmlns:p14="http://schemas.microsoft.com/office/powerpoint/2010/main" val="9643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/>
              <a:t>Metric is Trivial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Any metric can be generated by sending this, to a carbon server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&lt;metric path&gt; &lt;metric value&gt; &lt;metric timestamp&gt;</a:t>
            </a:r>
          </a:p>
        </p:txBody>
      </p:sp>
    </p:spTree>
    <p:extLst>
      <p:ext uri="{BB962C8B-B14F-4D97-AF65-F5344CB8AC3E}">
        <p14:creationId xmlns:p14="http://schemas.microsoft.com/office/powerpoint/2010/main" val="168856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Storage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Server data: A reasonable picture of recent activity, 46kB of disk per </a:t>
            </a:r>
            <a:r>
              <a:rPr lang="en-US" sz="2400" dirty="0" smtClean="0"/>
              <a:t>metric. BUT</a:t>
            </a:r>
            <a:r>
              <a:rPr lang="en-US" sz="2400" dirty="0"/>
              <a:t>, there may be many metrics. Roughly 320 per server, or ~</a:t>
            </a:r>
            <a:r>
              <a:rPr lang="en-US" sz="2400" dirty="0" smtClean="0"/>
              <a:t>15MB</a:t>
            </a:r>
            <a:r>
              <a:rPr lang="en-US" sz="2400" dirty="0"/>
              <a:t>: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[servers]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 = ^servers.*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retentions = 60s:4h,5m:2d,30m:1w,2h:30d,4h:90d,1d:5y</a:t>
            </a:r>
          </a:p>
        </p:txBody>
      </p:sp>
    </p:spTree>
    <p:extLst>
      <p:ext uri="{BB962C8B-B14F-4D97-AF65-F5344CB8AC3E}">
        <p14:creationId xmlns:p14="http://schemas.microsoft.com/office/powerpoint/2010/main" val="138687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Revenue Storage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Revenue data, summed and not averaged, kept at higher accuracy. 112kB per </a:t>
            </a:r>
            <a:r>
              <a:rPr lang="en-US" sz="2400" dirty="0" smtClean="0"/>
              <a:t>metric</a:t>
            </a:r>
            <a:r>
              <a:rPr lang="en-US" sz="2400" dirty="0"/>
              <a:t>:</a:t>
            </a:r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fr-FR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revenue]</a:t>
            </a: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 = ^revenue.*</a:t>
            </a:r>
          </a:p>
          <a:p>
            <a:pPr marL="0" indent="0">
              <a:buNone/>
            </a:pPr>
            <a:r>
              <a:rPr lang="fr-F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retentions = 5m:14d,30m:4w,2h:90d,4h:180d,1d:5y</a:t>
            </a:r>
          </a:p>
        </p:txBody>
      </p:sp>
    </p:spTree>
    <p:extLst>
      <p:ext uri="{BB962C8B-B14F-4D97-AF65-F5344CB8AC3E}">
        <p14:creationId xmlns:p14="http://schemas.microsoft.com/office/powerpoint/2010/main" val="34796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Doing this: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"servers.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vo-sc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.`hostname`.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sd.totalmemory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`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axm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"\.\/bin\/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|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"1 d" |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'{print $9 * 1024}' | paste -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- |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` `date +%s` | </a:t>
            </a:r>
            <a:r>
              <a:rPr lang="en-US" sz="18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nc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-q5 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redacted.hostname.com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2003;</a:t>
            </a:r>
          </a:p>
        </p:txBody>
      </p:sp>
    </p:spTree>
    <p:extLst>
      <p:ext uri="{BB962C8B-B14F-4D97-AF65-F5344CB8AC3E}">
        <p14:creationId xmlns:p14="http://schemas.microsoft.com/office/powerpoint/2010/main" val="8319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Sends this output: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servers.vo-sc.voc11.sd.totalmemory 111009792 1445666511</a:t>
            </a:r>
          </a:p>
        </p:txBody>
      </p:sp>
    </p:spTree>
    <p:extLst>
      <p:ext uri="{BB962C8B-B14F-4D97-AF65-F5344CB8AC3E}">
        <p14:creationId xmlns:p14="http://schemas.microsoft.com/office/powerpoint/2010/main" val="41249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results in: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50" y="1304986"/>
            <a:ext cx="7696200" cy="360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40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Graphite Renders Carbon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Can be hosted separately from Carbon.</a:t>
            </a:r>
          </a:p>
          <a:p>
            <a:r>
              <a:rPr lang="en-US" sz="2400" dirty="0" smtClean="0"/>
              <a:t>Default front-end, graphing, dashboard.</a:t>
            </a:r>
          </a:p>
          <a:p>
            <a:r>
              <a:rPr lang="en-US" sz="2400" dirty="0" smtClean="0"/>
              <a:t>Stores graph-</a:t>
            </a:r>
            <a:r>
              <a:rPr lang="en-US" sz="2400" dirty="0" err="1" smtClean="0"/>
              <a:t>config</a:t>
            </a:r>
            <a:r>
              <a:rPr lang="en-US" sz="2400" dirty="0" smtClean="0"/>
              <a:t> data in </a:t>
            </a:r>
            <a:r>
              <a:rPr lang="en-US" sz="2400" dirty="0" err="1" smtClean="0"/>
              <a:t>sqlite</a:t>
            </a:r>
            <a:r>
              <a:rPr lang="en-US" sz="2400" dirty="0" smtClean="0"/>
              <a:t> (read-side scale issue for some).</a:t>
            </a:r>
          </a:p>
          <a:p>
            <a:r>
              <a:rPr lang="en-US" sz="2400" dirty="0" smtClean="0"/>
              <a:t>Far better third-party options, </a:t>
            </a:r>
            <a:r>
              <a:rPr lang="en-US" sz="2400" b="1" dirty="0" err="1" smtClean="0"/>
              <a:t>Grafana</a:t>
            </a:r>
            <a:r>
              <a:rPr lang="en-US" sz="2400" dirty="0" smtClean="0"/>
              <a:t> uses d3.js and lets you zoom/scale data in </a:t>
            </a:r>
            <a:r>
              <a:rPr lang="en-US" sz="2400" dirty="0" err="1" smtClean="0"/>
              <a:t>realtime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804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 err="1" smtClean="0"/>
              <a:t>Grafana</a:t>
            </a:r>
            <a:r>
              <a:rPr lang="en-US" b="1" i="1" dirty="0" smtClean="0"/>
              <a:t> Example</a:t>
            </a:r>
            <a:br>
              <a:rPr lang="en-US" b="1" i="1" dirty="0" smtClean="0"/>
            </a:br>
            <a:r>
              <a:rPr lang="en-US" sz="2800" b="1" i="1" dirty="0" smtClean="0"/>
              <a:t/>
            </a:r>
            <a:br>
              <a:rPr lang="en-US" sz="2800" b="1" i="1" dirty="0" smtClean="0"/>
            </a:br>
            <a:r>
              <a:rPr lang="en-US" sz="2800" i="1" dirty="0" smtClean="0"/>
              <a:t>Data is easily zoomed, scaled, measured.</a:t>
            </a:r>
            <a:endParaRPr lang="en-US" sz="2800" i="1" dirty="0"/>
          </a:p>
        </p:txBody>
      </p:sp>
      <p:pic>
        <p:nvPicPr>
          <p:cNvPr id="14338" name="Picture 2" descr="Z:\John\Work\Work\gdc.2016\grafana.c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" y="2190750"/>
            <a:ext cx="90773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74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Metrics Arbitrarily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Cross-combine and mix any metric, or metrics, with any others.</a:t>
            </a:r>
          </a:p>
          <a:p>
            <a:endParaRPr lang="en-US" sz="2400" dirty="0"/>
          </a:p>
          <a:p>
            <a:r>
              <a:rPr lang="en-US" sz="2400" dirty="0" smtClean="0"/>
              <a:t>For instance, even simple dashboards..</a:t>
            </a:r>
          </a:p>
        </p:txBody>
      </p:sp>
    </p:spTree>
    <p:extLst>
      <p:ext uri="{BB962C8B-B14F-4D97-AF65-F5344CB8AC3E}">
        <p14:creationId xmlns:p14="http://schemas.microsoft.com/office/powerpoint/2010/main" val="20732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Players – By Faction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04950"/>
            <a:ext cx="762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3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Free, Low-Cost Service Examples: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3276600"/>
          </a:xfrm>
        </p:spPr>
        <p:txBody>
          <a:bodyPr/>
          <a:lstStyle/>
          <a:p>
            <a:r>
              <a:rPr lang="en-US" sz="2000" dirty="0" smtClean="0"/>
              <a:t>Company Email		- Gmail</a:t>
            </a:r>
          </a:p>
          <a:p>
            <a:r>
              <a:rPr lang="en-US" sz="2000" dirty="0" smtClean="0"/>
              <a:t>Bulk Email			- </a:t>
            </a:r>
            <a:r>
              <a:rPr lang="en-US" sz="2000" dirty="0"/>
              <a:t>Amazon </a:t>
            </a:r>
            <a:r>
              <a:rPr lang="en-US" sz="2000" dirty="0" smtClean="0"/>
              <a:t>SES, </a:t>
            </a:r>
            <a:r>
              <a:rPr lang="en-US" sz="2000" dirty="0" err="1" smtClean="0"/>
              <a:t>Sendy</a:t>
            </a:r>
            <a:r>
              <a:rPr lang="en-US" sz="2000" dirty="0" smtClean="0"/>
              <a:t>, Mandrill</a:t>
            </a:r>
          </a:p>
          <a:p>
            <a:r>
              <a:rPr lang="en-US" sz="2000" dirty="0" smtClean="0"/>
              <a:t>Monitoring/</a:t>
            </a:r>
            <a:r>
              <a:rPr lang="en-US" sz="2000" dirty="0" err="1" smtClean="0"/>
              <a:t>Webhooks</a:t>
            </a:r>
            <a:r>
              <a:rPr lang="en-US" sz="2000" dirty="0" smtClean="0"/>
              <a:t>	- </a:t>
            </a:r>
            <a:r>
              <a:rPr lang="en-US" sz="2000" dirty="0" err="1" smtClean="0"/>
              <a:t>UptimeRobot</a:t>
            </a:r>
            <a:r>
              <a:rPr lang="en-US" sz="2000" dirty="0" smtClean="0"/>
              <a:t>, </a:t>
            </a:r>
            <a:r>
              <a:rPr lang="en-US" sz="2000" dirty="0" err="1" smtClean="0"/>
              <a:t>StatusCake</a:t>
            </a:r>
            <a:endParaRPr lang="en-US" sz="2000" dirty="0" smtClean="0"/>
          </a:p>
          <a:p>
            <a:r>
              <a:rPr lang="en-US" sz="2000" dirty="0" smtClean="0"/>
              <a:t>Client Metrics		- Flurry, Google Analytics, etc.</a:t>
            </a:r>
          </a:p>
          <a:p>
            <a:r>
              <a:rPr lang="en-US" sz="2000" dirty="0" smtClean="0"/>
              <a:t>Server Metrics		- New Relic, </a:t>
            </a:r>
            <a:r>
              <a:rPr lang="en-US" sz="2000" dirty="0" err="1" smtClean="0"/>
              <a:t>NodeQuery</a:t>
            </a:r>
            <a:r>
              <a:rPr lang="en-US" sz="2000" dirty="0" smtClean="0"/>
              <a:t>, etc.</a:t>
            </a:r>
          </a:p>
          <a:p>
            <a:r>
              <a:rPr lang="en-US" sz="2000" dirty="0" smtClean="0"/>
              <a:t>DNS (hosting)		- </a:t>
            </a:r>
            <a:r>
              <a:rPr lang="en-US" sz="2000" dirty="0" err="1" smtClean="0"/>
              <a:t>CloudFlare</a:t>
            </a:r>
            <a:r>
              <a:rPr lang="en-US" sz="2000" dirty="0" smtClean="0"/>
              <a:t>, Hurricane Electric</a:t>
            </a:r>
          </a:p>
          <a:p>
            <a:r>
              <a:rPr lang="en-US" sz="2000" dirty="0" smtClean="0"/>
              <a:t>DNS (</a:t>
            </a:r>
            <a:r>
              <a:rPr lang="en-US" sz="2000" dirty="0" err="1" smtClean="0"/>
              <a:t>GeoIP</a:t>
            </a:r>
            <a:r>
              <a:rPr lang="en-US" sz="2000" dirty="0" smtClean="0"/>
              <a:t>)		- Rage4, </a:t>
            </a:r>
            <a:r>
              <a:rPr lang="en-US" sz="2000" dirty="0" err="1" smtClean="0"/>
              <a:t>NSOne</a:t>
            </a:r>
            <a:r>
              <a:rPr lang="en-US" sz="2000" dirty="0" smtClean="0"/>
              <a:t>, etc.</a:t>
            </a:r>
          </a:p>
          <a:p>
            <a:r>
              <a:rPr lang="en-US" sz="2000" dirty="0" smtClean="0"/>
              <a:t>CDN				- </a:t>
            </a:r>
            <a:r>
              <a:rPr lang="en-US" sz="2000" dirty="0" err="1" smtClean="0"/>
              <a:t>CloudFlare</a:t>
            </a:r>
            <a:r>
              <a:rPr lang="en-US" sz="2000" dirty="0" smtClean="0"/>
              <a:t>, </a:t>
            </a:r>
            <a:r>
              <a:rPr lang="en-US" sz="2000" dirty="0" err="1" smtClean="0"/>
              <a:t>KeyCDN</a:t>
            </a:r>
            <a:r>
              <a:rPr lang="en-US" sz="2000" dirty="0" smtClean="0"/>
              <a:t>, </a:t>
            </a:r>
            <a:r>
              <a:rPr lang="en-US" sz="2000" dirty="0" err="1" smtClean="0"/>
              <a:t>MaxCDN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4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Players – By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04950"/>
            <a:ext cx="762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7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Players – By Monetization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37" y="1504950"/>
            <a:ext cx="762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74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Cluster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Rapidly get a picture of combined “server weather” status.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7" b="17567"/>
          <a:stretch/>
        </p:blipFill>
        <p:spPr bwMode="auto">
          <a:xfrm>
            <a:off x="990600" y="2519649"/>
            <a:ext cx="6781800" cy="2381901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5-min Load, Averaged per DC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04950"/>
            <a:ext cx="762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3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Summed Ram usage across a DC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04950"/>
            <a:ext cx="762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76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Correlate Disconnected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Blend data from related, but disconnected inputs to gain insights.</a:t>
            </a:r>
          </a:p>
          <a:p>
            <a:endParaRPr lang="en-US" dirty="0"/>
          </a:p>
          <a:p>
            <a:r>
              <a:rPr lang="en-US" dirty="0" smtClean="0"/>
              <a:t>Separate Y-axes (left vs right) allow unique scales.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Count vs RAM footprint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2550"/>
            <a:ext cx="8991600" cy="356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25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Easily profile rapid changes.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Server was exhibiting sporadic disk IO latency spikes.</a:t>
            </a:r>
          </a:p>
          <a:p>
            <a:endParaRPr lang="en-US" dirty="0"/>
          </a:p>
          <a:p>
            <a:r>
              <a:rPr lang="en-US" dirty="0" smtClean="0"/>
              <a:t>A simple script, with “</a:t>
            </a:r>
            <a:r>
              <a:rPr lang="en-US" dirty="0" err="1" smtClean="0"/>
              <a:t>ioping</a:t>
            </a:r>
            <a:r>
              <a:rPr lang="en-US" dirty="0" smtClean="0"/>
              <a:t>” greatly helped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6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Simple Script, results in..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sz="1200" b="1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#!/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bin/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while [ 1 ]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date=`date +%s`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echo "pulse.office.`hostname`.</a:t>
            </a:r>
            <a:r>
              <a:rPr lang="en-US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ioping.10second.max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" `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ioping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-c 1 -q -p 1 . | \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'{ print $2 }'` "$date" | </a:t>
            </a:r>
            <a:r>
              <a:rPr lang="en-US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-q 600 </a:t>
            </a:r>
            <a:r>
              <a:rPr lang="en-US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redacted.hostname.com</a:t>
            </a: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2003 &amp;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        sleep </a:t>
            </a:r>
            <a:r>
              <a:rPr lang="en-US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 marL="0" indent="0">
              <a:buNone/>
            </a:pPr>
            <a:r>
              <a:rPr lang="en-US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Z:\John\Work\Work\gdc.2016\io.latenc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50"/>
            <a:ext cx="9144000" cy="449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53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obinsonandhall.co.uk/portals/0/Images/middle_images/bigstock-Toolbox-with-tools-Skrewdrive-26537840%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20463"/>
            <a:ext cx="3124200" cy="31242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5943600" cy="2743200"/>
          </a:xfrm>
        </p:spPr>
        <p:txBody>
          <a:bodyPr/>
          <a:lstStyle/>
          <a:p>
            <a:r>
              <a:rPr lang="en-US" dirty="0" smtClean="0"/>
              <a:t>When outsourcing is too costly, DIY starts to look a lot better.</a:t>
            </a:r>
          </a:p>
          <a:p>
            <a:endParaRPr lang="en-US" dirty="0"/>
          </a:p>
          <a:p>
            <a:r>
              <a:rPr lang="en-US" dirty="0" smtClean="0"/>
              <a:t>But, always be aware of the </a:t>
            </a:r>
            <a:r>
              <a:rPr lang="en-US" b="1" i="1" dirty="0" smtClean="0"/>
              <a:t>recurring maintenance</a:t>
            </a:r>
            <a:r>
              <a:rPr lang="en-US" dirty="0" smtClean="0"/>
              <a:t> time-vs-cost tradeoff.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9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Elastic? Construct on the fly.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All graphs are simple URLs with parameters (or csv/</a:t>
            </a:r>
            <a:r>
              <a:rPr lang="en-US" sz="2400" dirty="0" err="1" smtClean="0"/>
              <a:t>json</a:t>
            </a:r>
            <a:r>
              <a:rPr lang="en-US" sz="2400" dirty="0" smtClean="0"/>
              <a:t>/</a:t>
            </a:r>
            <a:r>
              <a:rPr lang="en-US" sz="2400" dirty="0" err="1" smtClean="0"/>
              <a:t>etc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Trivial to add and remove elastic nodes.</a:t>
            </a:r>
          </a:p>
          <a:p>
            <a:r>
              <a:rPr lang="en-US" sz="2400" dirty="0" smtClean="0"/>
              <a:t>Graph by percentage-of-total instead of summed aggregate,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26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Game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We record a lot of metrics per player.</a:t>
            </a:r>
          </a:p>
          <a:p>
            <a:r>
              <a:rPr lang="en-US" sz="2400" dirty="0" smtClean="0"/>
              <a:t>Thus, we can later combine them to get..</a:t>
            </a:r>
          </a:p>
          <a:p>
            <a:pPr lvl="1"/>
            <a:r>
              <a:rPr lang="en-US" sz="2000" dirty="0" smtClean="0"/>
              <a:t>Monetization of </a:t>
            </a:r>
            <a:r>
              <a:rPr lang="en-US" sz="2000" dirty="0" err="1" smtClean="0"/>
              <a:t>AppleTV</a:t>
            </a:r>
            <a:r>
              <a:rPr lang="en-US" sz="2000" dirty="0" smtClean="0"/>
              <a:t> vs </a:t>
            </a:r>
            <a:r>
              <a:rPr lang="en-US" sz="2000" dirty="0" err="1" smtClean="0"/>
              <a:t>AndroidTV</a:t>
            </a:r>
            <a:r>
              <a:rPr lang="en-US" sz="2000" dirty="0" smtClean="0"/>
              <a:t> vs Xbox users.</a:t>
            </a:r>
          </a:p>
          <a:p>
            <a:pPr lvl="1"/>
            <a:r>
              <a:rPr lang="en-US" sz="2000" dirty="0" smtClean="0"/>
              <a:t>Percentage of VR players who use gamepad vs mouse/keyboard.</a:t>
            </a:r>
          </a:p>
          <a:p>
            <a:pPr lvl="1"/>
            <a:r>
              <a:rPr lang="en-US" sz="2000" dirty="0" err="1" smtClean="0"/>
              <a:t>PvP</a:t>
            </a:r>
            <a:r>
              <a:rPr lang="en-US" sz="2000" dirty="0" smtClean="0"/>
              <a:t> success of mobile vs PC players.</a:t>
            </a:r>
          </a:p>
          <a:p>
            <a:pPr lvl="1"/>
            <a:r>
              <a:rPr lang="en-US" sz="2000" dirty="0" smtClean="0"/>
              <a:t>Whatever else we can imagine, and record.</a:t>
            </a:r>
          </a:p>
        </p:txBody>
      </p:sp>
    </p:spTree>
    <p:extLst>
      <p:ext uri="{BB962C8B-B14F-4D97-AF65-F5344CB8AC3E}">
        <p14:creationId xmlns:p14="http://schemas.microsoft.com/office/powerpoint/2010/main" val="359897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DrawAsInfinite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 smtClean="0"/>
              <a:t>Allows a vertical line to be set at a specific time.</a:t>
            </a:r>
          </a:p>
          <a:p>
            <a:r>
              <a:rPr lang="en-US" sz="2400" dirty="0" smtClean="0"/>
              <a:t>Helps correlate non-numerical events. </a:t>
            </a:r>
            <a:r>
              <a:rPr lang="en-US" sz="2400" dirty="0" err="1" smtClean="0"/>
              <a:t>Ie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See spike in item sales vs an item stat change.</a:t>
            </a:r>
          </a:p>
          <a:p>
            <a:pPr lvl="1"/>
            <a:r>
              <a:rPr lang="en-US" sz="2000" dirty="0" smtClean="0"/>
              <a:t>Players online with start/end value of a major guild event.</a:t>
            </a:r>
          </a:p>
          <a:p>
            <a:pPr lvl="1"/>
            <a:r>
              <a:rPr lang="en-US" sz="2000" dirty="0" smtClean="0"/>
              <a:t>Instances of opened support tickets vs recorded latency.</a:t>
            </a:r>
          </a:p>
        </p:txBody>
      </p:sp>
    </p:spTree>
    <p:extLst>
      <p:ext uri="{BB962C8B-B14F-4D97-AF65-F5344CB8AC3E}">
        <p14:creationId xmlns:p14="http://schemas.microsoft.com/office/powerpoint/2010/main" val="285178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7"/>
            <a:ext cx="9144000" cy="445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96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349"/>
            <a:ext cx="9144000" cy="445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7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Diamond: Effective, "pickled" protocol, but big ram footprint (Python</a:t>
            </a:r>
            <a:r>
              <a:rPr lang="en-US" sz="2400" dirty="0" smtClean="0"/>
              <a:t>).</a:t>
            </a:r>
          </a:p>
          <a:p>
            <a:r>
              <a:rPr lang="en-US" sz="2400" dirty="0" err="1"/>
              <a:t>CollectD</a:t>
            </a:r>
            <a:r>
              <a:rPr lang="en-US" sz="2400" dirty="0"/>
              <a:t>: Also effective, very fast, low ram overhead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Diamond: ~40MB resident, </a:t>
            </a:r>
            <a:r>
              <a:rPr lang="en-US" sz="2400" dirty="0" err="1"/>
              <a:t>CollectD</a:t>
            </a:r>
            <a:r>
              <a:rPr lang="en-US" sz="2400" dirty="0"/>
              <a:t> ~5MB resident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Various other options out there, graphite being popular.</a:t>
            </a:r>
          </a:p>
        </p:txBody>
      </p:sp>
    </p:spTree>
    <p:extLst>
      <p:ext uri="{BB962C8B-B14F-4D97-AF65-F5344CB8AC3E}">
        <p14:creationId xmlns:p14="http://schemas.microsoft.com/office/powerpoint/2010/main" val="12747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CollectD</a:t>
            </a:r>
            <a:r>
              <a:rPr lang="en-US" dirty="0" smtClean="0"/>
              <a:t>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Avoid installing kitchen sink: </a:t>
            </a:r>
            <a:r>
              <a:rPr lang="en-US" sz="2400" dirty="0" err="1"/>
              <a:t>collectd</a:t>
            </a:r>
            <a:r>
              <a:rPr lang="en-US" sz="2400" dirty="0"/>
              <a:t>-core is probably enough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Plugin options like "tail" and "exec" offer customization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"Aggregation" plugin is convenient for many-core systems, etc.</a:t>
            </a:r>
          </a:p>
        </p:txBody>
      </p:sp>
    </p:spTree>
    <p:extLst>
      <p:ext uri="{BB962C8B-B14F-4D97-AF65-F5344CB8AC3E}">
        <p14:creationId xmlns:p14="http://schemas.microsoft.com/office/powerpoint/2010/main" val="427522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IOwait</a:t>
            </a:r>
            <a:r>
              <a:rPr lang="en-US" dirty="0" smtClean="0"/>
              <a:t> Example.. Again!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91200" y="1504950"/>
            <a:ext cx="2819400" cy="2743200"/>
          </a:xfrm>
        </p:spPr>
        <p:txBody>
          <a:bodyPr/>
          <a:lstStyle/>
          <a:p>
            <a:r>
              <a:rPr lang="en-US" sz="2000" dirty="0" smtClean="0"/>
              <a:t>Remember this?</a:t>
            </a:r>
          </a:p>
          <a:p>
            <a:r>
              <a:rPr lang="en-US" sz="2000" dirty="0" smtClean="0"/>
              <a:t>Wrong cause was initially suspected.</a:t>
            </a:r>
          </a:p>
          <a:p>
            <a:r>
              <a:rPr lang="en-US" sz="2000" dirty="0" smtClean="0"/>
              <a:t>Graph drastically narrowed debugging scope.</a:t>
            </a:r>
          </a:p>
          <a:p>
            <a:r>
              <a:rPr lang="en-US" sz="2000" dirty="0" smtClean="0"/>
              <a:t>Huge time-save.</a:t>
            </a:r>
          </a:p>
          <a:p>
            <a:r>
              <a:rPr lang="en-US" sz="2000" dirty="0" smtClean="0"/>
              <a:t>Aggregation simplifies output.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81150"/>
            <a:ext cx="52578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2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Monitoring Metrics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Deltas and Thresholds can be monitored and alarmed.</a:t>
            </a:r>
          </a:p>
          <a:p>
            <a:endParaRPr lang="en-US" dirty="0" smtClean="0"/>
          </a:p>
          <a:p>
            <a:r>
              <a:rPr lang="en-US" dirty="0" smtClean="0"/>
              <a:t>Alarms could notify of any trend, even an increase in revenue: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1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666750"/>
            <a:ext cx="8458200" cy="412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5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Recommending A Strateg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23283</TotalTime>
  <Words>3018</Words>
  <Application>Microsoft Office PowerPoint</Application>
  <PresentationFormat>On-screen Show (16:9)</PresentationFormat>
  <Paragraphs>450</Paragraphs>
  <Slides>112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3" baseType="lpstr">
      <vt:lpstr>Recommending A Strategy</vt:lpstr>
      <vt:lpstr>Indie DevOps and Analytics Building big games with tiny teams.  John Bergman Founder, CEO – Guild Software</vt:lpstr>
      <vt:lpstr>Who Am I?</vt:lpstr>
      <vt:lpstr>Who are We?</vt:lpstr>
      <vt:lpstr>So, you have a tiny Dev Team?</vt:lpstr>
      <vt:lpstr>       Cost         vs       Time</vt:lpstr>
      <vt:lpstr>Types of Costs: Up-front vs Recurring</vt:lpstr>
      <vt:lpstr>Minimizing both Time and Cost</vt:lpstr>
      <vt:lpstr>Free, Low-Cost Service Examples:</vt:lpstr>
      <vt:lpstr>Minimizing Cost</vt:lpstr>
      <vt:lpstr>PowerPoint Presentation</vt:lpstr>
      <vt:lpstr>Indie Server Scale Challenges</vt:lpstr>
      <vt:lpstr>Rules of Reduced Server Costs:</vt:lpstr>
      <vt:lpstr>Have an Optimization Plan</vt:lpstr>
      <vt:lpstr>Other Server Tradeoffs</vt:lpstr>
      <vt:lpstr>Architecture Matters!</vt:lpstr>
      <vt:lpstr>The Cloud</vt:lpstr>
      <vt:lpstr>Cloud Competition is Intense</vt:lpstr>
      <vt:lpstr>Type I - Largest Infrastructure</vt:lpstr>
      <vt:lpstr>Type II – Enterprise Focus</vt:lpstr>
      <vt:lpstr>Type III – Public and Dev focus</vt:lpstr>
      <vt:lpstr>Type IV – Mystery VPS Providers (Riskier, but can sometimes be decent). </vt:lpstr>
      <vt:lpstr>TANSTAAFL</vt:lpstr>
      <vt:lpstr>DigitalOcean vs Amazon</vt:lpstr>
      <vt:lpstr>Ten Node Cost Comparison: 40 CPUs, ~80GB of ram, 800GB SSD, 10TB xfer</vt:lpstr>
      <vt:lpstr>Virtualization Tradeoffs</vt:lpstr>
      <vt:lpstr>Providers by Hypervisor Type</vt:lpstr>
      <vt:lpstr>Monitoring “Steal” Time</vt:lpstr>
      <vt:lpstr>Small 4% CPU spike in Steal</vt:lpstr>
      <vt:lpstr>Monitoring “IOwait” Time</vt:lpstr>
      <vt:lpstr>IOwait Example</vt:lpstr>
      <vt:lpstr>IOwait: Async Logging</vt:lpstr>
      <vt:lpstr>Don’t be a dick</vt:lpstr>
      <vt:lpstr>The Cloud Is Finite</vt:lpstr>
      <vt:lpstr>Cloudburst Capacity: What other providers are nearby?</vt:lpstr>
      <vt:lpstr>Multiple Providers? Choose a Widely Available OS variant.</vt:lpstr>
      <vt:lpstr>Low-Cost Dedicated Hardware</vt:lpstr>
      <vt:lpstr>Colocation can be Cheaper</vt:lpstr>
      <vt:lpstr>Case Study: Vendetta Online Patch Distribution.</vt:lpstr>
      <vt:lpstr>Proprietary Delta-Patch Server Network</vt:lpstr>
      <vt:lpstr>Geo-Distribution Options</vt:lpstr>
      <vt:lpstr>VO “PatchStorm” Cluster</vt:lpstr>
      <vt:lpstr>Resulting Performance</vt:lpstr>
      <vt:lpstr>Resulting Network</vt:lpstr>
      <vt:lpstr>“Gotcha” notes</vt:lpstr>
      <vt:lpstr>Other Options</vt:lpstr>
      <vt:lpstr>Alternative Services</vt:lpstr>
      <vt:lpstr>PowerPoint Presentation</vt:lpstr>
      <vt:lpstr>Thou Shalt</vt:lpstr>
      <vt:lpstr>Automation..</vt:lpstr>
      <vt:lpstr>Which Automation?</vt:lpstr>
      <vt:lpstr>Ansible and Salt</vt:lpstr>
      <vt:lpstr>Salt-Cloud</vt:lpstr>
      <vt:lpstr>Easy to add</vt:lpstr>
      <vt:lpstr>Implementation Notes</vt:lpstr>
      <vt:lpstr>Obvious Example is Obvious</vt:lpstr>
      <vt:lpstr>Automation, Releasing and Reverting</vt:lpstr>
      <vt:lpstr>Docker: Dependency Sanity</vt:lpstr>
      <vt:lpstr>Docker: Caveats</vt:lpstr>
      <vt:lpstr>Docker: Try services easily</vt:lpstr>
      <vt:lpstr>Automated Client Testing</vt:lpstr>
      <vt:lpstr>PowerPoint Presentation</vt:lpstr>
      <vt:lpstr>Monitoring, Stress-Testing</vt:lpstr>
      <vt:lpstr>Automated Bug Reporting</vt:lpstr>
      <vt:lpstr>Metrics &amp; Analytics</vt:lpstr>
      <vt:lpstr>Out-Sourced Analytics: Benefits</vt:lpstr>
      <vt:lpstr>Out-Sourced Analytics: Flipside</vt:lpstr>
      <vt:lpstr>For Example..</vt:lpstr>
      <vt:lpstr>Graphite is Awesome!</vt:lpstr>
      <vt:lpstr>Carbon stores Data</vt:lpstr>
      <vt:lpstr>Creating a Metric is Trivial </vt:lpstr>
      <vt:lpstr>Server Storage Aggregation</vt:lpstr>
      <vt:lpstr>Revenue Storage Aggregation</vt:lpstr>
      <vt:lpstr>Doing this:</vt:lpstr>
      <vt:lpstr>Sends this output:</vt:lpstr>
      <vt:lpstr>And results in:</vt:lpstr>
      <vt:lpstr>Graphite Renders Carbon data</vt:lpstr>
      <vt:lpstr>Grafana Example  Data is easily zoomed, scaled, measured.</vt:lpstr>
      <vt:lpstr>Combine Metrics Arbitrarily</vt:lpstr>
      <vt:lpstr>Active Players – By Faction</vt:lpstr>
      <vt:lpstr>Active Players – By Platform</vt:lpstr>
      <vt:lpstr>Active Players – By Monetization </vt:lpstr>
      <vt:lpstr>Aggregating Cluster Data</vt:lpstr>
      <vt:lpstr>5-min Load, Averaged per DC</vt:lpstr>
      <vt:lpstr>Summed Ram usage across a DC</vt:lpstr>
      <vt:lpstr>Correlate Disconnected Data</vt:lpstr>
      <vt:lpstr>Process Count vs RAM footprint</vt:lpstr>
      <vt:lpstr>Easily profile rapid changes.</vt:lpstr>
      <vt:lpstr>Simple Script, results in..</vt:lpstr>
      <vt:lpstr>PowerPoint Presentation</vt:lpstr>
      <vt:lpstr>Elastic? Construct on the fly.</vt:lpstr>
      <vt:lpstr>Combined Game Metrics</vt:lpstr>
      <vt:lpstr>DrawAsInfinite</vt:lpstr>
      <vt:lpstr>PowerPoint Presentation</vt:lpstr>
      <vt:lpstr>PowerPoint Presentation</vt:lpstr>
      <vt:lpstr>System Monitoring</vt:lpstr>
      <vt:lpstr>CollectD Specifics</vt:lpstr>
      <vt:lpstr>IOwait Example.. Again!</vt:lpstr>
      <vt:lpstr>Monitoring Metrics</vt:lpstr>
      <vt:lpstr>PowerPoint Presentation</vt:lpstr>
      <vt:lpstr>Monitoring / Alarm Solutions</vt:lpstr>
      <vt:lpstr>Recording Client Metrics</vt:lpstr>
      <vt:lpstr>Scaling with Carbon Relay</vt:lpstr>
      <vt:lpstr>Carbon-Relay Alternatives</vt:lpstr>
      <vt:lpstr>Log Data Tailing</vt:lpstr>
      <vt:lpstr>More Complex Options</vt:lpstr>
      <vt:lpstr>What We 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CMP Media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GDC 2005</dc:title>
  <dc:creator>John Bergman</dc:creator>
  <cp:lastModifiedBy>inc</cp:lastModifiedBy>
  <cp:revision>361</cp:revision>
  <cp:lastPrinted>1904-01-01T00:00:00Z</cp:lastPrinted>
  <dcterms:created xsi:type="dcterms:W3CDTF">2011-01-18T22:56:43Z</dcterms:created>
  <dcterms:modified xsi:type="dcterms:W3CDTF">2016-03-18T16:58:33Z</dcterms:modified>
</cp:coreProperties>
</file>